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56" r:id="rId3"/>
    <p:sldId id="263" r:id="rId4"/>
    <p:sldId id="257" r:id="rId5"/>
    <p:sldId id="265" r:id="rId6"/>
    <p:sldId id="266" r:id="rId7"/>
    <p:sldId id="267" r:id="rId8"/>
    <p:sldId id="264" r:id="rId9"/>
    <p:sldId id="258" r:id="rId10"/>
    <p:sldId id="259" r:id="rId11"/>
    <p:sldId id="260"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7DFBD6D-FFF0-4558-846E-C1613719BC50}" type="datetimeFigureOut">
              <a:rPr lang="en-US" smtClean="0"/>
              <a:pPr/>
              <a:t>11/21/2011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E33DEEF-A3DE-4DA6-B7B8-244BAEBA41E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3DEEF-A3DE-4DA6-B7B8-244BAEBA41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3DEEF-A3DE-4DA6-B7B8-244BAEBA41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3DEEF-A3DE-4DA6-B7B8-244BAEBA41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3DEEF-A3DE-4DA6-B7B8-244BAEBA41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3DEEF-A3DE-4DA6-B7B8-244BAEBA41E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3DEEF-A3DE-4DA6-B7B8-244BAEBA41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3DEEF-A3DE-4DA6-B7B8-244BAEBA41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3DEEF-A3DE-4DA6-B7B8-244BAEBA41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7" name="Slide Number Placeholder 6"/>
          <p:cNvSpPr>
            <a:spLocks noGrp="1"/>
          </p:cNvSpPr>
          <p:nvPr>
            <p:ph type="sldNum" sz="quarter" idx="12"/>
          </p:nvPr>
        </p:nvSpPr>
        <p:spPr/>
        <p:txBody>
          <a:bodyPr/>
          <a:lstStyle/>
          <a:p>
            <a:fld id="{2E33DEEF-A3DE-4DA6-B7B8-244BAEBA41E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DFBD6D-FFF0-4558-846E-C1613719BC50}" type="datetimeFigureOut">
              <a:rPr lang="en-US" smtClean="0"/>
              <a:pPr/>
              <a:t>11/21/2011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E33DEEF-A3DE-4DA6-B7B8-244BAEBA41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7DFBD6D-FFF0-4558-846E-C1613719BC50}" type="datetimeFigureOut">
              <a:rPr lang="en-US" smtClean="0"/>
              <a:pPr/>
              <a:t>11/21/2011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E33DEEF-A3DE-4DA6-B7B8-244BAEBA41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itchFamily="34" charset="0"/>
                <a:cs typeface="Arial" pitchFamily="34" charset="0"/>
              </a:rPr>
              <a:t>Assessment</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US" dirty="0" smtClean="0">
                <a:latin typeface="Arial" pitchFamily="34" charset="0"/>
                <a:cs typeface="Arial" pitchFamily="34" charset="0"/>
              </a:rPr>
              <a:t>Callie Cothern and </a:t>
            </a:r>
          </a:p>
          <a:p>
            <a:r>
              <a:rPr lang="en-US" dirty="0" smtClean="0">
                <a:latin typeface="Arial" pitchFamily="34" charset="0"/>
                <a:cs typeface="Arial" pitchFamily="34" charset="0"/>
              </a:rPr>
              <a:t>Heather Vaughn</a:t>
            </a:r>
            <a:endParaRPr lang="en-US" dirty="0">
              <a:latin typeface="Arial" pitchFamily="34" charset="0"/>
              <a:cs typeface="Arial" pitchFamily="34" charset="0"/>
            </a:endParaRPr>
          </a:p>
        </p:txBody>
      </p:sp>
    </p:spTree>
    <p:extLst>
      <p:ext uri="{BB962C8B-B14F-4D97-AF65-F5344CB8AC3E}">
        <p14:creationId xmlns:p14="http://schemas.microsoft.com/office/powerpoint/2010/main" val="1821511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47801"/>
            <a:ext cx="8229600" cy="4343400"/>
          </a:xfrm>
        </p:spPr>
        <p:txBody>
          <a:bodyPr/>
          <a:lstStyle/>
          <a:p>
            <a:r>
              <a:rPr lang="en-US" b="1" dirty="0">
                <a:solidFill>
                  <a:schemeClr val="accent1"/>
                </a:solidFill>
                <a:latin typeface="Arial" pitchFamily="34" charset="0"/>
                <a:cs typeface="Arial" pitchFamily="34" charset="0"/>
              </a:rPr>
              <a:t>S</a:t>
            </a:r>
            <a:r>
              <a:rPr lang="en-US" b="1" dirty="0">
                <a:solidFill>
                  <a:schemeClr val="accent3"/>
                </a:solidFill>
                <a:latin typeface="Arial" pitchFamily="34" charset="0"/>
                <a:cs typeface="Arial" pitchFamily="34" charset="0"/>
              </a:rPr>
              <a:t>E</a:t>
            </a:r>
            <a:r>
              <a:rPr lang="en-US" b="1" dirty="0">
                <a:solidFill>
                  <a:schemeClr val="accent1"/>
                </a:solidFill>
                <a:latin typeface="Arial" pitchFamily="34" charset="0"/>
                <a:cs typeface="Arial" pitchFamily="34" charset="0"/>
              </a:rPr>
              <a:t>T</a:t>
            </a:r>
            <a:r>
              <a:rPr lang="en-US" b="1" dirty="0">
                <a:solidFill>
                  <a:schemeClr val="accent3"/>
                </a:solidFill>
                <a:latin typeface="Arial" pitchFamily="34" charset="0"/>
                <a:cs typeface="Arial" pitchFamily="34" charset="0"/>
              </a:rPr>
              <a:t>T</a:t>
            </a:r>
            <a:r>
              <a:rPr lang="en-US" dirty="0">
                <a:latin typeface="Arial" pitchFamily="34" charset="0"/>
                <a:cs typeface="Arial" pitchFamily="34" charset="0"/>
              </a:rPr>
              <a:t> framework (Zabala, 1994) to help organize the often complex task </a:t>
            </a:r>
            <a:r>
              <a:rPr lang="en-US" dirty="0" smtClean="0">
                <a:latin typeface="Arial" pitchFamily="34" charset="0"/>
                <a:cs typeface="Arial" pitchFamily="34" charset="0"/>
              </a:rPr>
              <a:t>of assistive </a:t>
            </a:r>
            <a:r>
              <a:rPr lang="en-US" dirty="0">
                <a:latin typeface="Arial" pitchFamily="34" charset="0"/>
                <a:cs typeface="Arial" pitchFamily="34" charset="0"/>
              </a:rPr>
              <a:t>technology decision </a:t>
            </a:r>
            <a:r>
              <a:rPr lang="en-US" dirty="0" smtClean="0">
                <a:latin typeface="Arial" pitchFamily="34" charset="0"/>
                <a:cs typeface="Arial" pitchFamily="34" charset="0"/>
              </a:rPr>
              <a:t>making.</a:t>
            </a:r>
          </a:p>
          <a:p>
            <a:pPr marL="0" indent="0">
              <a:buNone/>
            </a:pPr>
            <a:endParaRPr lang="en-US" dirty="0" smtClean="0">
              <a:latin typeface="Arial" pitchFamily="34" charset="0"/>
              <a:cs typeface="Arial" pitchFamily="34" charset="0"/>
            </a:endParaRPr>
          </a:p>
          <a:p>
            <a:pPr marL="0" indent="0" algn="ctr">
              <a:buNone/>
            </a:pPr>
            <a:r>
              <a:rPr lang="en-US" b="1" dirty="0" smtClean="0">
                <a:solidFill>
                  <a:schemeClr val="accent1"/>
                </a:solidFill>
                <a:latin typeface="Arial" pitchFamily="34" charset="0"/>
                <a:cs typeface="Arial" pitchFamily="34" charset="0"/>
              </a:rPr>
              <a:t>S</a:t>
            </a:r>
            <a:r>
              <a:rPr lang="en-US" b="1" dirty="0" smtClean="0">
                <a:solidFill>
                  <a:schemeClr val="accent3"/>
                </a:solidFill>
                <a:latin typeface="Arial" pitchFamily="34" charset="0"/>
                <a:cs typeface="Arial" pitchFamily="34" charset="0"/>
              </a:rPr>
              <a:t>E</a:t>
            </a:r>
            <a:r>
              <a:rPr lang="en-US" b="1" dirty="0" smtClean="0">
                <a:solidFill>
                  <a:schemeClr val="accent1"/>
                </a:solidFill>
                <a:latin typeface="Arial" pitchFamily="34" charset="0"/>
                <a:cs typeface="Arial" pitchFamily="34" charset="0"/>
              </a:rPr>
              <a:t>T</a:t>
            </a:r>
            <a:r>
              <a:rPr lang="en-US" b="1" dirty="0" smtClean="0">
                <a:solidFill>
                  <a:schemeClr val="accent3"/>
                </a:solidFill>
                <a:latin typeface="Arial" pitchFamily="34" charset="0"/>
                <a:cs typeface="Arial" pitchFamily="34" charset="0"/>
              </a:rPr>
              <a:t>T</a:t>
            </a:r>
            <a:r>
              <a:rPr lang="en-US" dirty="0" smtClean="0">
                <a:latin typeface="Arial" pitchFamily="34" charset="0"/>
                <a:cs typeface="Arial" pitchFamily="34" charset="0"/>
              </a:rPr>
              <a:t> </a:t>
            </a:r>
            <a:r>
              <a:rPr lang="en-US" dirty="0">
                <a:latin typeface="Arial" pitchFamily="34" charset="0"/>
                <a:cs typeface="Arial" pitchFamily="34" charset="0"/>
              </a:rPr>
              <a:t>stands </a:t>
            </a:r>
            <a:r>
              <a:rPr lang="en-US" dirty="0" smtClean="0">
                <a:latin typeface="Arial" pitchFamily="34" charset="0"/>
                <a:cs typeface="Arial" pitchFamily="34" charset="0"/>
              </a:rPr>
              <a:t>for: </a:t>
            </a:r>
          </a:p>
          <a:p>
            <a:pPr marL="457200" lvl="1" indent="0" algn="ctr">
              <a:buNone/>
            </a:pPr>
            <a:r>
              <a:rPr lang="en-US" b="1" dirty="0" smtClean="0">
                <a:solidFill>
                  <a:schemeClr val="accent1"/>
                </a:solidFill>
                <a:latin typeface="Arial" pitchFamily="34" charset="0"/>
                <a:cs typeface="Arial" pitchFamily="34" charset="0"/>
              </a:rPr>
              <a:t>S</a:t>
            </a:r>
            <a:r>
              <a:rPr lang="en-US" dirty="0" smtClean="0">
                <a:latin typeface="Arial" pitchFamily="34" charset="0"/>
                <a:cs typeface="Arial" pitchFamily="34" charset="0"/>
              </a:rPr>
              <a:t>tudent</a:t>
            </a:r>
          </a:p>
          <a:p>
            <a:pPr marL="457200" lvl="1" indent="0" algn="ctr">
              <a:buNone/>
            </a:pPr>
            <a:r>
              <a:rPr lang="en-US" b="1" dirty="0" smtClean="0">
                <a:solidFill>
                  <a:schemeClr val="accent3"/>
                </a:solidFill>
                <a:latin typeface="Arial" pitchFamily="34" charset="0"/>
                <a:cs typeface="Arial" pitchFamily="34" charset="0"/>
              </a:rPr>
              <a:t>E</a:t>
            </a:r>
            <a:r>
              <a:rPr lang="en-US" dirty="0" smtClean="0">
                <a:latin typeface="Arial" pitchFamily="34" charset="0"/>
                <a:cs typeface="Arial" pitchFamily="34" charset="0"/>
              </a:rPr>
              <a:t>nvironment</a:t>
            </a:r>
          </a:p>
          <a:p>
            <a:pPr marL="457200" lvl="1" indent="0" algn="ctr">
              <a:buNone/>
            </a:pPr>
            <a:r>
              <a:rPr lang="en-US" b="1" dirty="0" smtClean="0">
                <a:solidFill>
                  <a:schemeClr val="accent1"/>
                </a:solidFill>
                <a:latin typeface="Arial" pitchFamily="34" charset="0"/>
                <a:cs typeface="Arial" pitchFamily="34" charset="0"/>
              </a:rPr>
              <a:t>T</a:t>
            </a:r>
            <a:r>
              <a:rPr lang="en-US" dirty="0" smtClean="0">
                <a:latin typeface="Arial" pitchFamily="34" charset="0"/>
                <a:cs typeface="Arial" pitchFamily="34" charset="0"/>
              </a:rPr>
              <a:t>asks</a:t>
            </a:r>
          </a:p>
          <a:p>
            <a:pPr marL="457200" lvl="1" indent="0" algn="ctr">
              <a:buNone/>
            </a:pPr>
            <a:r>
              <a:rPr lang="en-US" b="1" dirty="0" smtClean="0">
                <a:solidFill>
                  <a:schemeClr val="accent3"/>
                </a:solidFill>
                <a:latin typeface="Arial" pitchFamily="34" charset="0"/>
                <a:cs typeface="Arial" pitchFamily="34" charset="0"/>
              </a:rPr>
              <a:t>T</a:t>
            </a:r>
            <a:r>
              <a:rPr lang="en-US" dirty="0" smtClean="0">
                <a:latin typeface="Arial" pitchFamily="34" charset="0"/>
                <a:cs typeface="Arial" pitchFamily="34" charset="0"/>
              </a:rPr>
              <a:t>ools</a:t>
            </a:r>
            <a:endParaRPr lang="en-US" dirty="0">
              <a:latin typeface="Arial" pitchFamily="34" charset="0"/>
              <a:cs typeface="Arial" pitchFamily="34" charset="0"/>
            </a:endParaRPr>
          </a:p>
        </p:txBody>
      </p:sp>
    </p:spTree>
    <p:extLst>
      <p:ext uri="{BB962C8B-B14F-4D97-AF65-F5344CB8AC3E}">
        <p14:creationId xmlns:p14="http://schemas.microsoft.com/office/powerpoint/2010/main" val="260931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951464"/>
          </a:xfrm>
        </p:spPr>
        <p:txBody>
          <a:bodyPr>
            <a:normAutofit/>
          </a:bodyPr>
          <a:lstStyle/>
          <a:p>
            <a:pPr algn="ctr"/>
            <a:r>
              <a:rPr lang="en-US" b="1" dirty="0"/>
              <a:t>Gathering </a:t>
            </a:r>
            <a:r>
              <a:rPr lang="en-US" b="1" dirty="0" smtClean="0"/>
              <a:t>Information</a:t>
            </a:r>
            <a:endParaRPr lang="en-US" dirty="0"/>
          </a:p>
        </p:txBody>
      </p:sp>
      <p:sp>
        <p:nvSpPr>
          <p:cNvPr id="3" name="Content Placeholder 2"/>
          <p:cNvSpPr>
            <a:spLocks noGrp="1"/>
          </p:cNvSpPr>
          <p:nvPr>
            <p:ph idx="1"/>
          </p:nvPr>
        </p:nvSpPr>
        <p:spPr>
          <a:xfrm>
            <a:off x="1219200" y="2286000"/>
            <a:ext cx="6777317" cy="3581400"/>
          </a:xfrm>
        </p:spPr>
        <p:txBody>
          <a:bodyPr>
            <a:normAutofit fontScale="25000" lnSpcReduction="20000"/>
          </a:bodyPr>
          <a:lstStyle/>
          <a:p>
            <a:pPr marL="0" indent="0">
              <a:buNone/>
            </a:pPr>
            <a:r>
              <a:rPr lang="en-US" sz="6400" b="1" dirty="0" smtClean="0">
                <a:solidFill>
                  <a:schemeClr val="accent1"/>
                </a:solidFill>
                <a:latin typeface="Arial" pitchFamily="34" charset="0"/>
                <a:cs typeface="Arial" pitchFamily="34" charset="0"/>
              </a:rPr>
              <a:t>Step 1: Team Members Gather Information</a:t>
            </a:r>
          </a:p>
          <a:p>
            <a:pPr marL="0" indent="0">
              <a:buNone/>
            </a:pPr>
            <a:r>
              <a:rPr lang="en-US" sz="6400" dirty="0" smtClean="0">
                <a:latin typeface="Arial" pitchFamily="34" charset="0"/>
                <a:cs typeface="Arial" pitchFamily="34" charset="0"/>
              </a:rPr>
              <a:t>Review existing information regarding child’s abilities,</a:t>
            </a:r>
          </a:p>
          <a:p>
            <a:pPr marL="0" indent="0">
              <a:buNone/>
            </a:pPr>
            <a:r>
              <a:rPr lang="en-US" sz="6400" dirty="0" smtClean="0">
                <a:latin typeface="Arial" pitchFamily="34" charset="0"/>
                <a:cs typeface="Arial" pitchFamily="34" charset="0"/>
              </a:rPr>
              <a:t>difficulties, environment, and tasks. If there is missing</a:t>
            </a:r>
          </a:p>
          <a:p>
            <a:pPr marL="0" indent="0">
              <a:buNone/>
            </a:pPr>
            <a:r>
              <a:rPr lang="en-US" sz="6400" dirty="0" smtClean="0">
                <a:latin typeface="Arial" pitchFamily="34" charset="0"/>
                <a:cs typeface="Arial" pitchFamily="34" charset="0"/>
              </a:rPr>
              <a:t>information, you will need to gather the information by</a:t>
            </a:r>
          </a:p>
          <a:p>
            <a:pPr marL="0" indent="0">
              <a:buNone/>
            </a:pPr>
            <a:r>
              <a:rPr lang="en-US" sz="6400" dirty="0" smtClean="0">
                <a:latin typeface="Arial" pitchFamily="34" charset="0"/>
                <a:cs typeface="Arial" pitchFamily="34" charset="0"/>
              </a:rPr>
              <a:t>completing formal tests, completing informal tests, and/or</a:t>
            </a:r>
          </a:p>
          <a:p>
            <a:pPr marL="0" indent="0">
              <a:buNone/>
            </a:pPr>
            <a:r>
              <a:rPr lang="en-US" sz="6400" dirty="0" smtClean="0">
                <a:latin typeface="Arial" pitchFamily="34" charset="0"/>
                <a:cs typeface="Arial" pitchFamily="34" charset="0"/>
              </a:rPr>
              <a:t>observing the child in various settings. The WATI Student</a:t>
            </a:r>
          </a:p>
          <a:p>
            <a:pPr marL="0" indent="0">
              <a:buNone/>
            </a:pPr>
            <a:r>
              <a:rPr lang="en-US" sz="6400" dirty="0" smtClean="0">
                <a:latin typeface="Arial" pitchFamily="34" charset="0"/>
                <a:cs typeface="Arial" pitchFamily="34" charset="0"/>
              </a:rPr>
              <a:t>Information Guide and Environmental Observation Guide are</a:t>
            </a:r>
          </a:p>
          <a:p>
            <a:pPr marL="0" indent="0">
              <a:buNone/>
            </a:pPr>
            <a:r>
              <a:rPr lang="en-US" sz="6400" dirty="0" smtClean="0">
                <a:latin typeface="Arial" pitchFamily="34" charset="0"/>
                <a:cs typeface="Arial" pitchFamily="34" charset="0"/>
              </a:rPr>
              <a:t>used to assist with gathering information. Remember, the team</a:t>
            </a:r>
          </a:p>
          <a:p>
            <a:pPr marL="0" indent="0">
              <a:buNone/>
            </a:pPr>
            <a:r>
              <a:rPr lang="en-US" sz="6400" dirty="0" smtClean="0">
                <a:latin typeface="Arial" pitchFamily="34" charset="0"/>
                <a:cs typeface="Arial" pitchFamily="34" charset="0"/>
              </a:rPr>
              <a:t>gathering this information should include parents, and if</a:t>
            </a:r>
          </a:p>
          <a:p>
            <a:pPr marL="0" indent="0">
              <a:buNone/>
            </a:pPr>
            <a:r>
              <a:rPr lang="en-US" sz="6400" dirty="0" smtClean="0">
                <a:latin typeface="Arial" pitchFamily="34" charset="0"/>
                <a:cs typeface="Arial" pitchFamily="34" charset="0"/>
              </a:rPr>
              <a:t>appropriate, the student.</a:t>
            </a:r>
          </a:p>
          <a:p>
            <a:pPr marL="0" indent="0">
              <a:buNone/>
            </a:pPr>
            <a:r>
              <a:rPr lang="en-US" sz="6400" b="1" dirty="0" smtClean="0">
                <a:solidFill>
                  <a:schemeClr val="accent1"/>
                </a:solidFill>
                <a:latin typeface="Arial" pitchFamily="34" charset="0"/>
                <a:cs typeface="Arial" pitchFamily="34" charset="0"/>
              </a:rPr>
              <a:t>Step 2: Schedule Meeting</a:t>
            </a:r>
          </a:p>
          <a:p>
            <a:pPr marL="0" indent="0">
              <a:buNone/>
            </a:pPr>
            <a:r>
              <a:rPr lang="en-US" sz="6400" dirty="0" smtClean="0">
                <a:latin typeface="Arial" pitchFamily="34" charset="0"/>
                <a:cs typeface="Arial" pitchFamily="34" charset="0"/>
              </a:rPr>
              <a:t>Schedule a meeting with the team. Team includes: parents,</a:t>
            </a:r>
          </a:p>
          <a:p>
            <a:pPr marL="0" indent="0">
              <a:buNone/>
            </a:pPr>
            <a:r>
              <a:rPr lang="en-US" sz="6400" dirty="0" smtClean="0">
                <a:latin typeface="Arial" pitchFamily="34" charset="0"/>
                <a:cs typeface="Arial" pitchFamily="34" charset="0"/>
              </a:rPr>
              <a:t>student (if appropriate), service providers (e.g. spec. ed. teacher,</a:t>
            </a:r>
          </a:p>
          <a:p>
            <a:pPr marL="0" indent="0">
              <a:buNone/>
            </a:pPr>
            <a:r>
              <a:rPr lang="en-US" sz="6400" dirty="0" smtClean="0">
                <a:latin typeface="Arial" pitchFamily="34" charset="0"/>
                <a:cs typeface="Arial" pitchFamily="34" charset="0"/>
              </a:rPr>
              <a:t>general ed. teacher, SLP, OT, PT, administrator), and any others</a:t>
            </a:r>
          </a:p>
          <a:p>
            <a:pPr marL="0" indent="0">
              <a:buNone/>
            </a:pPr>
            <a:r>
              <a:rPr lang="en-US" sz="6400" dirty="0" smtClean="0">
                <a:latin typeface="Arial" pitchFamily="34" charset="0"/>
                <a:cs typeface="Arial" pitchFamily="34" charset="0"/>
              </a:rPr>
              <a:t>directly involved or with required knowledge and expertise.</a:t>
            </a:r>
          </a:p>
          <a:p>
            <a:pPr marL="0" indent="0">
              <a:buNone/>
            </a:pPr>
            <a:endParaRPr lang="en-US" sz="4000" b="1" dirty="0" smtClean="0"/>
          </a:p>
          <a:p>
            <a:pPr marL="0" indent="0">
              <a:buNone/>
            </a:pPr>
            <a:endParaRPr lang="en-US" dirty="0" smtClean="0"/>
          </a:p>
        </p:txBody>
      </p:sp>
    </p:spTree>
    <p:extLst>
      <p:ext uri="{BB962C8B-B14F-4D97-AF65-F5344CB8AC3E}">
        <p14:creationId xmlns:p14="http://schemas.microsoft.com/office/powerpoint/2010/main" val="3668628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a:latin typeface="Arial" pitchFamily="34" charset="0"/>
                <a:cs typeface="Arial" pitchFamily="34" charset="0"/>
              </a:rPr>
              <a:t>Decision </a:t>
            </a:r>
            <a:r>
              <a:rPr lang="en-US" b="1" dirty="0" smtClean="0">
                <a:latin typeface="Arial" pitchFamily="34" charset="0"/>
                <a:cs typeface="Arial" pitchFamily="34" charset="0"/>
              </a:rPr>
              <a:t>Making</a:t>
            </a:r>
            <a:endParaRPr lang="en-US" dirty="0">
              <a:latin typeface="Arial" pitchFamily="34" charset="0"/>
              <a:cs typeface="Arial" pitchFamily="34" charset="0"/>
            </a:endParaRPr>
          </a:p>
        </p:txBody>
      </p:sp>
      <p:sp>
        <p:nvSpPr>
          <p:cNvPr id="9" name="Content Placeholder 8"/>
          <p:cNvSpPr>
            <a:spLocks noGrp="1"/>
          </p:cNvSpPr>
          <p:nvPr>
            <p:ph idx="1"/>
          </p:nvPr>
        </p:nvSpPr>
        <p:spPr>
          <a:xfrm>
            <a:off x="1043492" y="2323652"/>
            <a:ext cx="6777317" cy="3696148"/>
          </a:xfrm>
        </p:spPr>
        <p:txBody>
          <a:bodyPr>
            <a:normAutofit fontScale="25000" lnSpcReduction="20000"/>
          </a:bodyPr>
          <a:lstStyle/>
          <a:p>
            <a:pPr marL="0" indent="0">
              <a:lnSpc>
                <a:spcPct val="120000"/>
              </a:lnSpc>
              <a:spcBef>
                <a:spcPts val="0"/>
              </a:spcBef>
              <a:buNone/>
            </a:pPr>
            <a:r>
              <a:rPr lang="en-US" sz="5600" b="1" dirty="0" smtClean="0">
                <a:solidFill>
                  <a:schemeClr val="accent1"/>
                </a:solidFill>
                <a:latin typeface="Arial" pitchFamily="34" charset="0"/>
                <a:cs typeface="Arial" pitchFamily="34" charset="0"/>
              </a:rPr>
              <a:t>Step </a:t>
            </a:r>
            <a:r>
              <a:rPr lang="en-US" sz="5600" b="1" dirty="0">
                <a:solidFill>
                  <a:schemeClr val="accent1"/>
                </a:solidFill>
                <a:latin typeface="Arial" pitchFamily="34" charset="0"/>
                <a:cs typeface="Arial" pitchFamily="34" charset="0"/>
              </a:rPr>
              <a:t>3: Team Completes Problem Identification Portion of</a:t>
            </a:r>
          </a:p>
          <a:p>
            <a:pPr marL="0" indent="0">
              <a:lnSpc>
                <a:spcPct val="120000"/>
              </a:lnSpc>
              <a:spcBef>
                <a:spcPts val="0"/>
              </a:spcBef>
              <a:buNone/>
            </a:pPr>
            <a:r>
              <a:rPr lang="en-US" sz="5600" b="1" dirty="0">
                <a:solidFill>
                  <a:schemeClr val="accent1"/>
                </a:solidFill>
                <a:latin typeface="Arial" pitchFamily="34" charset="0"/>
                <a:cs typeface="Arial" pitchFamily="34" charset="0"/>
              </a:rPr>
              <a:t>AT Planning Guide at the Meeting.</a:t>
            </a:r>
          </a:p>
          <a:p>
            <a:pPr marL="0" indent="0">
              <a:lnSpc>
                <a:spcPct val="120000"/>
              </a:lnSpc>
              <a:spcBef>
                <a:spcPts val="0"/>
              </a:spcBef>
              <a:buNone/>
            </a:pPr>
            <a:r>
              <a:rPr lang="en-US" sz="5600" b="1" dirty="0" smtClean="0">
                <a:solidFill>
                  <a:schemeClr val="accent3"/>
                </a:solidFill>
                <a:latin typeface="Arial" pitchFamily="34" charset="0"/>
                <a:cs typeface="Arial" pitchFamily="34" charset="0"/>
              </a:rPr>
              <a:t>(Choose someone to write all topics where everyone</a:t>
            </a:r>
          </a:p>
          <a:p>
            <a:pPr marL="0" indent="0">
              <a:lnSpc>
                <a:spcPct val="120000"/>
              </a:lnSpc>
              <a:spcBef>
                <a:spcPts val="0"/>
              </a:spcBef>
              <a:buNone/>
            </a:pPr>
            <a:r>
              <a:rPr lang="en-US" sz="5600" b="1" dirty="0" smtClean="0">
                <a:solidFill>
                  <a:schemeClr val="accent3"/>
                </a:solidFill>
                <a:latin typeface="Arial" pitchFamily="34" charset="0"/>
                <a:cs typeface="Arial" pitchFamily="34" charset="0"/>
              </a:rPr>
              <a:t>participating can see them.)</a:t>
            </a:r>
          </a:p>
          <a:p>
            <a:pPr marL="0" indent="0">
              <a:lnSpc>
                <a:spcPct val="120000"/>
              </a:lnSpc>
              <a:spcBef>
                <a:spcPts val="0"/>
              </a:spcBef>
              <a:buNone/>
            </a:pPr>
            <a:r>
              <a:rPr lang="en-US" sz="5600" dirty="0" smtClean="0">
                <a:latin typeface="Arial" pitchFamily="34" charset="0"/>
                <a:cs typeface="Arial" pitchFamily="34" charset="0"/>
              </a:rPr>
              <a:t>The </a:t>
            </a:r>
            <a:r>
              <a:rPr lang="en-US" sz="5600" dirty="0">
                <a:latin typeface="Arial" pitchFamily="34" charset="0"/>
                <a:cs typeface="Arial" pitchFamily="34" charset="0"/>
              </a:rPr>
              <a:t>team should move quickly through:</a:t>
            </a:r>
          </a:p>
          <a:p>
            <a:pPr marL="0" indent="0">
              <a:lnSpc>
                <a:spcPct val="120000"/>
              </a:lnSpc>
              <a:spcBef>
                <a:spcPts val="0"/>
              </a:spcBef>
              <a:buNone/>
            </a:pPr>
            <a:r>
              <a:rPr lang="en-US" sz="5600" dirty="0">
                <a:latin typeface="Arial" pitchFamily="34" charset="0"/>
                <a:cs typeface="Arial" pitchFamily="34" charset="0"/>
              </a:rPr>
              <a:t>Listing the student’s </a:t>
            </a:r>
            <a:r>
              <a:rPr lang="en-US" sz="5600" b="1" dirty="0">
                <a:solidFill>
                  <a:schemeClr val="accent3"/>
                </a:solidFill>
                <a:latin typeface="Arial" pitchFamily="34" charset="0"/>
                <a:cs typeface="Arial" pitchFamily="34" charset="0"/>
              </a:rPr>
              <a:t>abilities/difficulties</a:t>
            </a:r>
            <a:r>
              <a:rPr lang="en-US" sz="5600" b="1" dirty="0">
                <a:latin typeface="Arial" pitchFamily="34" charset="0"/>
                <a:cs typeface="Arial" pitchFamily="34" charset="0"/>
              </a:rPr>
              <a:t> </a:t>
            </a:r>
            <a:r>
              <a:rPr lang="en-US" sz="5600" dirty="0">
                <a:latin typeface="Arial" pitchFamily="34" charset="0"/>
                <a:cs typeface="Arial" pitchFamily="34" charset="0"/>
              </a:rPr>
              <a:t>related to tasks (</a:t>
            </a:r>
            <a:r>
              <a:rPr lang="en-US" sz="5600" dirty="0" smtClean="0">
                <a:latin typeface="Arial" pitchFamily="34" charset="0"/>
                <a:cs typeface="Arial" pitchFamily="34" charset="0"/>
              </a:rPr>
              <a:t>5-10 minutes). Listing </a:t>
            </a:r>
            <a:r>
              <a:rPr lang="en-US" sz="5600" dirty="0">
                <a:latin typeface="Arial" pitchFamily="34" charset="0"/>
                <a:cs typeface="Arial" pitchFamily="34" charset="0"/>
              </a:rPr>
              <a:t>key aspects of the </a:t>
            </a:r>
            <a:r>
              <a:rPr lang="en-US" sz="5600" b="1" dirty="0">
                <a:solidFill>
                  <a:schemeClr val="accent3"/>
                </a:solidFill>
                <a:latin typeface="Arial" pitchFamily="34" charset="0"/>
                <a:cs typeface="Arial" pitchFamily="34" charset="0"/>
              </a:rPr>
              <a:t>environment</a:t>
            </a:r>
            <a:r>
              <a:rPr lang="en-US" sz="5600" b="1" dirty="0">
                <a:latin typeface="Arial" pitchFamily="34" charset="0"/>
                <a:cs typeface="Arial" pitchFamily="34" charset="0"/>
              </a:rPr>
              <a:t> </a:t>
            </a:r>
            <a:r>
              <a:rPr lang="en-US" sz="5600" dirty="0">
                <a:latin typeface="Arial" pitchFamily="34" charset="0"/>
                <a:cs typeface="Arial" pitchFamily="34" charset="0"/>
              </a:rPr>
              <a:t>in which the </a:t>
            </a:r>
            <a:r>
              <a:rPr lang="en-US" sz="5600" dirty="0" smtClean="0">
                <a:latin typeface="Arial" pitchFamily="34" charset="0"/>
                <a:cs typeface="Arial" pitchFamily="34" charset="0"/>
              </a:rPr>
              <a:t>student functions </a:t>
            </a:r>
            <a:r>
              <a:rPr lang="en-US" sz="5600" dirty="0">
                <a:latin typeface="Arial" pitchFamily="34" charset="0"/>
                <a:cs typeface="Arial" pitchFamily="34" charset="0"/>
              </a:rPr>
              <a:t>and the student’s location and positioning within </a:t>
            </a:r>
            <a:r>
              <a:rPr lang="en-US" sz="5600" dirty="0" smtClean="0">
                <a:latin typeface="Arial" pitchFamily="34" charset="0"/>
                <a:cs typeface="Arial" pitchFamily="34" charset="0"/>
              </a:rPr>
              <a:t>the environment </a:t>
            </a:r>
            <a:r>
              <a:rPr lang="en-US" sz="5600" dirty="0">
                <a:latin typeface="Arial" pitchFamily="34" charset="0"/>
                <a:cs typeface="Arial" pitchFamily="34" charset="0"/>
              </a:rPr>
              <a:t>(5-10 minutes</a:t>
            </a:r>
            <a:r>
              <a:rPr lang="en-US" sz="5600" dirty="0" smtClean="0">
                <a:latin typeface="Arial" pitchFamily="34" charset="0"/>
                <a:cs typeface="Arial" pitchFamily="34" charset="0"/>
              </a:rPr>
              <a:t>). Identifying </a:t>
            </a:r>
            <a:r>
              <a:rPr lang="en-US" sz="5600" dirty="0">
                <a:latin typeface="Arial" pitchFamily="34" charset="0"/>
                <a:cs typeface="Arial" pitchFamily="34" charset="0"/>
              </a:rPr>
              <a:t>the </a:t>
            </a:r>
            <a:r>
              <a:rPr lang="en-US" sz="5600" b="1" dirty="0">
                <a:solidFill>
                  <a:schemeClr val="accent3"/>
                </a:solidFill>
                <a:latin typeface="Arial" pitchFamily="34" charset="0"/>
                <a:cs typeface="Arial" pitchFamily="34" charset="0"/>
              </a:rPr>
              <a:t>tasks</a:t>
            </a:r>
            <a:r>
              <a:rPr lang="en-US" sz="5600" b="1" dirty="0">
                <a:latin typeface="Arial" pitchFamily="34" charset="0"/>
                <a:cs typeface="Arial" pitchFamily="34" charset="0"/>
              </a:rPr>
              <a:t> </a:t>
            </a:r>
            <a:r>
              <a:rPr lang="en-US" sz="5600" dirty="0">
                <a:latin typeface="Arial" pitchFamily="34" charset="0"/>
                <a:cs typeface="Arial" pitchFamily="34" charset="0"/>
              </a:rPr>
              <a:t>the student needs to be able to do </a:t>
            </a:r>
            <a:r>
              <a:rPr lang="en-US" sz="5600" dirty="0" smtClean="0">
                <a:latin typeface="Arial" pitchFamily="34" charset="0"/>
                <a:cs typeface="Arial" pitchFamily="34" charset="0"/>
              </a:rPr>
              <a:t>is important </a:t>
            </a:r>
            <a:r>
              <a:rPr lang="en-US" sz="5600" dirty="0">
                <a:latin typeface="Arial" pitchFamily="34" charset="0"/>
                <a:cs typeface="Arial" pitchFamily="34" charset="0"/>
              </a:rPr>
              <a:t>because the team cannot generate AT solutions </a:t>
            </a:r>
            <a:r>
              <a:rPr lang="en-US" sz="5600" dirty="0" smtClean="0">
                <a:latin typeface="Arial" pitchFamily="34" charset="0"/>
                <a:cs typeface="Arial" pitchFamily="34" charset="0"/>
              </a:rPr>
              <a:t>until the </a:t>
            </a:r>
            <a:r>
              <a:rPr lang="en-US" sz="5600" dirty="0">
                <a:latin typeface="Arial" pitchFamily="34" charset="0"/>
                <a:cs typeface="Arial" pitchFamily="34" charset="0"/>
              </a:rPr>
              <a:t>tasks are identified (5-10 minutes</a:t>
            </a:r>
            <a:r>
              <a:rPr lang="en-US" sz="5600" dirty="0" smtClean="0">
                <a:latin typeface="Arial" pitchFamily="34" charset="0"/>
                <a:cs typeface="Arial" pitchFamily="34" charset="0"/>
              </a:rPr>
              <a:t>).</a:t>
            </a:r>
          </a:p>
          <a:p>
            <a:pPr marL="0" indent="0">
              <a:lnSpc>
                <a:spcPct val="120000"/>
              </a:lnSpc>
              <a:spcBef>
                <a:spcPts val="0"/>
              </a:spcBef>
              <a:buNone/>
            </a:pPr>
            <a:endParaRPr lang="en-US" sz="5600" dirty="0">
              <a:latin typeface="Arial" pitchFamily="34" charset="0"/>
              <a:cs typeface="Arial" pitchFamily="34" charset="0"/>
            </a:endParaRPr>
          </a:p>
          <a:p>
            <a:pPr marL="0" indent="0">
              <a:lnSpc>
                <a:spcPct val="120000"/>
              </a:lnSpc>
              <a:spcBef>
                <a:spcPts val="0"/>
              </a:spcBef>
              <a:buNone/>
            </a:pPr>
            <a:r>
              <a:rPr lang="en-US" sz="5600" b="1" dirty="0">
                <a:solidFill>
                  <a:schemeClr val="accent1"/>
                </a:solidFill>
                <a:latin typeface="Arial" pitchFamily="34" charset="0"/>
                <a:cs typeface="Arial" pitchFamily="34" charset="0"/>
              </a:rPr>
              <a:t>Step 4: Prioritize the List of Tasks for Solution</a:t>
            </a:r>
          </a:p>
          <a:p>
            <a:pPr marL="0" indent="0">
              <a:lnSpc>
                <a:spcPct val="120000"/>
              </a:lnSpc>
              <a:spcBef>
                <a:spcPts val="0"/>
              </a:spcBef>
              <a:buNone/>
            </a:pPr>
            <a:r>
              <a:rPr lang="en-US" sz="5600" b="1" dirty="0">
                <a:solidFill>
                  <a:schemeClr val="accent3"/>
                </a:solidFill>
                <a:latin typeface="Arial" pitchFamily="34" charset="0"/>
                <a:cs typeface="Arial" pitchFamily="34" charset="0"/>
              </a:rPr>
              <a:t>Generation</a:t>
            </a:r>
          </a:p>
          <a:p>
            <a:pPr marL="0" indent="0">
              <a:lnSpc>
                <a:spcPct val="120000"/>
              </a:lnSpc>
              <a:spcBef>
                <a:spcPts val="0"/>
              </a:spcBef>
              <a:buNone/>
            </a:pPr>
            <a:r>
              <a:rPr lang="en-US" sz="5600" dirty="0">
                <a:latin typeface="Arial" pitchFamily="34" charset="0"/>
                <a:cs typeface="Arial" pitchFamily="34" charset="0"/>
              </a:rPr>
              <a:t>Identify critical task for which the team will generate </a:t>
            </a:r>
            <a:r>
              <a:rPr lang="en-US" sz="5600" dirty="0" smtClean="0">
                <a:latin typeface="Arial" pitchFamily="34" charset="0"/>
                <a:cs typeface="Arial" pitchFamily="34" charset="0"/>
              </a:rPr>
              <a:t>potential solutions</a:t>
            </a:r>
            <a:r>
              <a:rPr lang="en-US" sz="5600" dirty="0">
                <a:latin typeface="Arial" pitchFamily="34" charset="0"/>
                <a:cs typeface="Arial" pitchFamily="34" charset="0"/>
              </a:rPr>
              <a:t>. This may require a redefining or reframing of the </a:t>
            </a:r>
            <a:r>
              <a:rPr lang="en-US" sz="5600" dirty="0" smtClean="0">
                <a:latin typeface="Arial" pitchFamily="34" charset="0"/>
                <a:cs typeface="Arial" pitchFamily="34" charset="0"/>
              </a:rPr>
              <a:t>original referral </a:t>
            </a:r>
            <a:r>
              <a:rPr lang="en-US" sz="5600" dirty="0">
                <a:latin typeface="Arial" pitchFamily="34" charset="0"/>
                <a:cs typeface="Arial" pitchFamily="34" charset="0"/>
              </a:rPr>
              <a:t>question, but is necessary so that you hone in on the </a:t>
            </a:r>
            <a:r>
              <a:rPr lang="en-US" sz="5600" dirty="0" smtClean="0">
                <a:latin typeface="Arial" pitchFamily="34" charset="0"/>
                <a:cs typeface="Arial" pitchFamily="34" charset="0"/>
              </a:rPr>
              <a:t>most critical task.</a:t>
            </a:r>
            <a:endParaRPr lang="en-US" sz="56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1046889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838200"/>
            <a:ext cx="7024744" cy="875264"/>
          </a:xfrm>
        </p:spPr>
        <p:txBody>
          <a:bodyPr/>
          <a:lstStyle/>
          <a:p>
            <a:pPr algn="ctr"/>
            <a:r>
              <a:rPr lang="en-US" b="1" dirty="0" smtClean="0">
                <a:latin typeface="Arial" pitchFamily="34" charset="0"/>
                <a:cs typeface="Arial" pitchFamily="34" charset="0"/>
              </a:rPr>
              <a:t>Decision Making</a:t>
            </a:r>
            <a:endParaRPr lang="en-US" b="1" dirty="0">
              <a:latin typeface="Arial" pitchFamily="34" charset="0"/>
              <a:cs typeface="Arial" pitchFamily="34" charset="0"/>
            </a:endParaRPr>
          </a:p>
        </p:txBody>
      </p:sp>
      <p:sp>
        <p:nvSpPr>
          <p:cNvPr id="6" name="Content Placeholder 5"/>
          <p:cNvSpPr>
            <a:spLocks noGrp="1"/>
          </p:cNvSpPr>
          <p:nvPr>
            <p:ph idx="1"/>
          </p:nvPr>
        </p:nvSpPr>
        <p:spPr>
          <a:xfrm>
            <a:off x="762000" y="1828800"/>
            <a:ext cx="7620000" cy="4343400"/>
          </a:xfrm>
        </p:spPr>
        <p:txBody>
          <a:bodyPr>
            <a:normAutofit fontScale="25000" lnSpcReduction="20000"/>
          </a:bodyPr>
          <a:lstStyle/>
          <a:p>
            <a:pPr marL="0" indent="0">
              <a:lnSpc>
                <a:spcPct val="120000"/>
              </a:lnSpc>
              <a:spcBef>
                <a:spcPts val="0"/>
              </a:spcBef>
              <a:buNone/>
            </a:pPr>
            <a:r>
              <a:rPr lang="en-US" sz="4800" b="1" dirty="0">
                <a:solidFill>
                  <a:schemeClr val="accent1"/>
                </a:solidFill>
                <a:latin typeface="Arial" pitchFamily="34" charset="0"/>
                <a:cs typeface="Arial" pitchFamily="34" charset="0"/>
              </a:rPr>
              <a:t>Step 5: Solution Generation</a:t>
            </a:r>
          </a:p>
          <a:p>
            <a:pPr marL="0" indent="0">
              <a:lnSpc>
                <a:spcPct val="120000"/>
              </a:lnSpc>
              <a:spcBef>
                <a:spcPts val="0"/>
              </a:spcBef>
              <a:buNone/>
            </a:pPr>
            <a:r>
              <a:rPr lang="en-US" sz="4800" dirty="0">
                <a:latin typeface="Arial" pitchFamily="34" charset="0"/>
                <a:cs typeface="Arial" pitchFamily="34" charset="0"/>
              </a:rPr>
              <a:t>Brainstorm all possible solutions.</a:t>
            </a:r>
          </a:p>
          <a:p>
            <a:pPr marL="0" indent="0">
              <a:lnSpc>
                <a:spcPct val="120000"/>
              </a:lnSpc>
              <a:spcBef>
                <a:spcPts val="0"/>
              </a:spcBef>
              <a:buNone/>
            </a:pPr>
            <a:r>
              <a:rPr lang="en-US" sz="4800" b="1" dirty="0">
                <a:solidFill>
                  <a:schemeClr val="accent3"/>
                </a:solidFill>
                <a:latin typeface="Arial" pitchFamily="34" charset="0"/>
                <a:cs typeface="Arial" pitchFamily="34" charset="0"/>
              </a:rPr>
              <a:t>Note: </a:t>
            </a:r>
            <a:r>
              <a:rPr lang="en-US" sz="4800" dirty="0">
                <a:latin typeface="Arial" pitchFamily="34" charset="0"/>
                <a:cs typeface="Arial" pitchFamily="34" charset="0"/>
              </a:rPr>
              <a:t>The specificity of the solutions will vary depending on </a:t>
            </a:r>
            <a:r>
              <a:rPr lang="en-US" sz="4800" dirty="0" smtClean="0">
                <a:latin typeface="Arial" pitchFamily="34" charset="0"/>
                <a:cs typeface="Arial" pitchFamily="34" charset="0"/>
              </a:rPr>
              <a:t>the knowledge </a:t>
            </a:r>
            <a:r>
              <a:rPr lang="en-US" sz="4800" dirty="0">
                <a:latin typeface="Arial" pitchFamily="34" charset="0"/>
                <a:cs typeface="Arial" pitchFamily="34" charset="0"/>
              </a:rPr>
              <a:t>and experience of the team members; some teams </a:t>
            </a:r>
            <a:r>
              <a:rPr lang="en-US" sz="4800" dirty="0" smtClean="0">
                <a:latin typeface="Arial" pitchFamily="34" charset="0"/>
                <a:cs typeface="Arial" pitchFamily="34" charset="0"/>
              </a:rPr>
              <a:t>may generate </a:t>
            </a:r>
            <a:r>
              <a:rPr lang="en-US" sz="4800" dirty="0">
                <a:latin typeface="Arial" pitchFamily="34" charset="0"/>
                <a:cs typeface="Arial" pitchFamily="34" charset="0"/>
              </a:rPr>
              <a:t>names of specific devices with features that will meet </a:t>
            </a:r>
            <a:r>
              <a:rPr lang="en-US" sz="4800" dirty="0" smtClean="0">
                <a:latin typeface="Arial" pitchFamily="34" charset="0"/>
                <a:cs typeface="Arial" pitchFamily="34" charset="0"/>
              </a:rPr>
              <a:t>the child’s </a:t>
            </a:r>
            <a:r>
              <a:rPr lang="en-US" sz="4800" dirty="0">
                <a:latin typeface="Arial" pitchFamily="34" charset="0"/>
                <a:cs typeface="Arial" pitchFamily="34" charset="0"/>
              </a:rPr>
              <a:t>needs, other teams may simply talk about features that </a:t>
            </a:r>
            <a:r>
              <a:rPr lang="en-US" sz="4800" dirty="0" smtClean="0">
                <a:latin typeface="Arial" pitchFamily="34" charset="0"/>
                <a:cs typeface="Arial" pitchFamily="34" charset="0"/>
              </a:rPr>
              <a:t>are important</a:t>
            </a:r>
            <a:r>
              <a:rPr lang="en-US" sz="4800" dirty="0">
                <a:latin typeface="Arial" pitchFamily="34" charset="0"/>
                <a:cs typeface="Arial" pitchFamily="34" charset="0"/>
              </a:rPr>
              <a:t>, e.g. “needs voice output,” “needs to be portable,” “</a:t>
            </a:r>
            <a:r>
              <a:rPr lang="en-US" sz="4800" dirty="0" smtClean="0">
                <a:latin typeface="Arial" pitchFamily="34" charset="0"/>
                <a:cs typeface="Arial" pitchFamily="34" charset="0"/>
              </a:rPr>
              <a:t>needs few </a:t>
            </a:r>
            <a:r>
              <a:rPr lang="en-US" sz="4800" dirty="0">
                <a:latin typeface="Arial" pitchFamily="34" charset="0"/>
                <a:cs typeface="Arial" pitchFamily="34" charset="0"/>
              </a:rPr>
              <a:t>(or many) messages,” “needs input method other than hands</a:t>
            </a:r>
            <a:r>
              <a:rPr lang="en-US" sz="4800" dirty="0" smtClean="0">
                <a:latin typeface="Arial" pitchFamily="34" charset="0"/>
                <a:cs typeface="Arial" pitchFamily="34" charset="0"/>
              </a:rPr>
              <a:t>,” etc</a:t>
            </a:r>
            <a:r>
              <a:rPr lang="en-US" sz="4800" dirty="0">
                <a:latin typeface="Arial" pitchFamily="34" charset="0"/>
                <a:cs typeface="Arial" pitchFamily="34" charset="0"/>
              </a:rPr>
              <a:t>. Teams may want to use specific resources to assist with </a:t>
            </a:r>
            <a:r>
              <a:rPr lang="en-US" sz="4800" dirty="0" smtClean="0">
                <a:latin typeface="Arial" pitchFamily="34" charset="0"/>
                <a:cs typeface="Arial" pitchFamily="34" charset="0"/>
              </a:rPr>
              <a:t>solution generation</a:t>
            </a:r>
            <a:r>
              <a:rPr lang="en-US" sz="4800" dirty="0">
                <a:latin typeface="Arial" pitchFamily="34" charset="0"/>
                <a:cs typeface="Arial" pitchFamily="34" charset="0"/>
              </a:rPr>
              <a:t>. These resources include, but are not limited to: the </a:t>
            </a:r>
            <a:r>
              <a:rPr lang="en-US" sz="4800" dirty="0" smtClean="0">
                <a:latin typeface="Arial" pitchFamily="34" charset="0"/>
                <a:cs typeface="Arial" pitchFamily="34" charset="0"/>
              </a:rPr>
              <a:t>AT Checklist</a:t>
            </a:r>
            <a:r>
              <a:rPr lang="en-US" sz="4800" dirty="0">
                <a:latin typeface="Arial" pitchFamily="34" charset="0"/>
                <a:cs typeface="Arial" pitchFamily="34" charset="0"/>
              </a:rPr>
              <a:t>, the ASNAT Manual, the Tool Box in </a:t>
            </a:r>
            <a:r>
              <a:rPr lang="en-US" sz="4800" i="1" dirty="0">
                <a:latin typeface="Arial" pitchFamily="34" charset="0"/>
                <a:cs typeface="Arial" pitchFamily="34" charset="0"/>
              </a:rPr>
              <a:t>Computer and </a:t>
            </a:r>
            <a:r>
              <a:rPr lang="en-US" sz="4800" i="1" dirty="0" smtClean="0">
                <a:latin typeface="Arial" pitchFamily="34" charset="0"/>
                <a:cs typeface="Arial" pitchFamily="34" charset="0"/>
              </a:rPr>
              <a:t>Web Resources </a:t>
            </a:r>
            <a:r>
              <a:rPr lang="en-US" sz="4800" i="1" dirty="0">
                <a:latin typeface="Arial" pitchFamily="34" charset="0"/>
                <a:cs typeface="Arial" pitchFamily="34" charset="0"/>
              </a:rPr>
              <a:t>for People with Disabilities</a:t>
            </a:r>
            <a:r>
              <a:rPr lang="en-US" sz="4800" dirty="0">
                <a:latin typeface="Arial" pitchFamily="34" charset="0"/>
                <a:cs typeface="Arial" pitchFamily="34" charset="0"/>
              </a:rPr>
              <a:t>, </a:t>
            </a:r>
            <a:r>
              <a:rPr lang="en-US" sz="4800" i="1" dirty="0">
                <a:latin typeface="Arial" pitchFamily="34" charset="0"/>
                <a:cs typeface="Arial" pitchFamily="34" charset="0"/>
              </a:rPr>
              <a:t>Closing the Gap </a:t>
            </a:r>
            <a:r>
              <a:rPr lang="en-US" sz="4800" i="1" dirty="0" smtClean="0">
                <a:latin typeface="Arial" pitchFamily="34" charset="0"/>
                <a:cs typeface="Arial" pitchFamily="34" charset="0"/>
              </a:rPr>
              <a:t>Resource Directory</a:t>
            </a:r>
            <a:r>
              <a:rPr lang="en-US" sz="4800" dirty="0">
                <a:latin typeface="Arial" pitchFamily="34" charset="0"/>
                <a:cs typeface="Arial" pitchFamily="34" charset="0"/>
              </a:rPr>
              <a:t>, and/or AT Consultant.</a:t>
            </a:r>
          </a:p>
          <a:p>
            <a:pPr marL="0" indent="0">
              <a:lnSpc>
                <a:spcPct val="120000"/>
              </a:lnSpc>
              <a:spcBef>
                <a:spcPts val="0"/>
              </a:spcBef>
              <a:buNone/>
            </a:pPr>
            <a:r>
              <a:rPr lang="en-US" sz="4800" b="1" dirty="0">
                <a:solidFill>
                  <a:schemeClr val="accent1"/>
                </a:solidFill>
                <a:latin typeface="Arial" pitchFamily="34" charset="0"/>
                <a:cs typeface="Arial" pitchFamily="34" charset="0"/>
              </a:rPr>
              <a:t>Step 6: Solution Selection</a:t>
            </a:r>
          </a:p>
          <a:p>
            <a:pPr marL="0" indent="0">
              <a:lnSpc>
                <a:spcPct val="120000"/>
              </a:lnSpc>
              <a:spcBef>
                <a:spcPts val="0"/>
              </a:spcBef>
              <a:buNone/>
            </a:pPr>
            <a:r>
              <a:rPr lang="en-US" sz="4800" dirty="0">
                <a:latin typeface="Arial" pitchFamily="34" charset="0"/>
                <a:cs typeface="Arial" pitchFamily="34" charset="0"/>
              </a:rPr>
              <a:t>Discuss the solutions listed, thinking about which are </a:t>
            </a:r>
            <a:r>
              <a:rPr lang="en-US" sz="4800" dirty="0" smtClean="0">
                <a:latin typeface="Arial" pitchFamily="34" charset="0"/>
                <a:cs typeface="Arial" pitchFamily="34" charset="0"/>
              </a:rPr>
              <a:t>most effective </a:t>
            </a:r>
            <a:r>
              <a:rPr lang="en-US" sz="4800" dirty="0">
                <a:latin typeface="Arial" pitchFamily="34" charset="0"/>
                <a:cs typeface="Arial" pitchFamily="34" charset="0"/>
              </a:rPr>
              <a:t>for the student. It may help to group solutions that can </a:t>
            </a:r>
            <a:r>
              <a:rPr lang="en-US" sz="4800" dirty="0" smtClean="0">
                <a:latin typeface="Arial" pitchFamily="34" charset="0"/>
                <a:cs typeface="Arial" pitchFamily="34" charset="0"/>
              </a:rPr>
              <a:t>be implemented </a:t>
            </a:r>
            <a:r>
              <a:rPr lang="en-US" sz="4800" dirty="0">
                <a:latin typeface="Arial" pitchFamily="34" charset="0"/>
                <a:cs typeface="Arial" pitchFamily="34" charset="0"/>
              </a:rPr>
              <a:t>1) immediately, 2) in the next few months, and 3) </a:t>
            </a:r>
            <a:r>
              <a:rPr lang="en-US" sz="4800" dirty="0" smtClean="0">
                <a:latin typeface="Arial" pitchFamily="34" charset="0"/>
                <a:cs typeface="Arial" pitchFamily="34" charset="0"/>
              </a:rPr>
              <a:t>in the </a:t>
            </a:r>
            <a:r>
              <a:rPr lang="en-US" sz="4800" dirty="0">
                <a:latin typeface="Arial" pitchFamily="34" charset="0"/>
                <a:cs typeface="Arial" pitchFamily="34" charset="0"/>
              </a:rPr>
              <a:t>future. At this point list names of specific devices, hardware</a:t>
            </a:r>
            <a:r>
              <a:rPr lang="en-US" sz="4800" dirty="0" smtClean="0">
                <a:latin typeface="Arial" pitchFamily="34" charset="0"/>
                <a:cs typeface="Arial" pitchFamily="34" charset="0"/>
              </a:rPr>
              <a:t>, software</a:t>
            </a:r>
            <a:r>
              <a:rPr lang="en-US" sz="4800" dirty="0">
                <a:latin typeface="Arial" pitchFamily="34" charset="0"/>
                <a:cs typeface="Arial" pitchFamily="34" charset="0"/>
              </a:rPr>
              <a:t>, etc. If the team does not know the names of devices, etc</a:t>
            </a:r>
            <a:r>
              <a:rPr lang="en-US" sz="4800" dirty="0" smtClean="0">
                <a:latin typeface="Arial" pitchFamily="34" charset="0"/>
                <a:cs typeface="Arial" pitchFamily="34" charset="0"/>
              </a:rPr>
              <a:t>., use </a:t>
            </a:r>
            <a:r>
              <a:rPr lang="en-US" sz="4800" dirty="0">
                <a:latin typeface="Arial" pitchFamily="34" charset="0"/>
                <a:cs typeface="Arial" pitchFamily="34" charset="0"/>
              </a:rPr>
              <a:t>resources noted in Step 5 or schedule a consultation with </a:t>
            </a:r>
            <a:r>
              <a:rPr lang="en-US" sz="4800" dirty="0" smtClean="0">
                <a:latin typeface="Arial" pitchFamily="34" charset="0"/>
                <a:cs typeface="Arial" pitchFamily="34" charset="0"/>
              </a:rPr>
              <a:t>a knowledgeable </a:t>
            </a:r>
            <a:r>
              <a:rPr lang="en-US" sz="4800" dirty="0">
                <a:latin typeface="Arial" pitchFamily="34" charset="0"/>
                <a:cs typeface="Arial" pitchFamily="34" charset="0"/>
              </a:rPr>
              <a:t>resource person (that is the part of the </a:t>
            </a:r>
            <a:r>
              <a:rPr lang="en-US" sz="4800" dirty="0" smtClean="0">
                <a:latin typeface="Arial" pitchFamily="34" charset="0"/>
                <a:cs typeface="Arial" pitchFamily="34" charset="0"/>
              </a:rPr>
              <a:t>decision making that </a:t>
            </a:r>
            <a:r>
              <a:rPr lang="en-US" sz="4800" dirty="0">
                <a:latin typeface="Arial" pitchFamily="34" charset="0"/>
                <a:cs typeface="Arial" pitchFamily="34" charset="0"/>
              </a:rPr>
              <a:t>should require the most time. Plan on 20-30 </a:t>
            </a:r>
            <a:r>
              <a:rPr lang="en-US" sz="4800" dirty="0" smtClean="0">
                <a:latin typeface="Arial" pitchFamily="34" charset="0"/>
                <a:cs typeface="Arial" pitchFamily="34" charset="0"/>
              </a:rPr>
              <a:t>minutes here</a:t>
            </a:r>
            <a:r>
              <a:rPr lang="en-US" sz="4800" dirty="0">
                <a:latin typeface="Arial" pitchFamily="34" charset="0"/>
                <a:cs typeface="Arial" pitchFamily="34" charset="0"/>
              </a:rPr>
              <a:t>).</a:t>
            </a:r>
          </a:p>
          <a:p>
            <a:pPr marL="0" indent="0">
              <a:lnSpc>
                <a:spcPct val="120000"/>
              </a:lnSpc>
              <a:spcBef>
                <a:spcPts val="0"/>
              </a:spcBef>
              <a:buNone/>
            </a:pPr>
            <a:r>
              <a:rPr lang="en-US" sz="4800" b="1" dirty="0">
                <a:solidFill>
                  <a:schemeClr val="accent1"/>
                </a:solidFill>
                <a:latin typeface="Arial" pitchFamily="34" charset="0"/>
                <a:cs typeface="Arial" pitchFamily="34" charset="0"/>
              </a:rPr>
              <a:t>Step 7: Implementation Plan</a:t>
            </a:r>
          </a:p>
          <a:p>
            <a:pPr marL="0" indent="0">
              <a:lnSpc>
                <a:spcPct val="120000"/>
              </a:lnSpc>
              <a:spcBef>
                <a:spcPts val="0"/>
              </a:spcBef>
              <a:buNone/>
            </a:pPr>
            <a:r>
              <a:rPr lang="en-US" sz="4800" dirty="0">
                <a:latin typeface="Arial" pitchFamily="34" charset="0"/>
                <a:cs typeface="Arial" pitchFamily="34" charset="0"/>
              </a:rPr>
              <a:t>Develop implementation plan (including trials with equipment) </a:t>
            </a:r>
            <a:r>
              <a:rPr lang="en-US" sz="4800" dirty="0" smtClean="0">
                <a:latin typeface="Arial" pitchFamily="34" charset="0"/>
                <a:cs typeface="Arial" pitchFamily="34" charset="0"/>
              </a:rPr>
              <a:t>– being </a:t>
            </a:r>
            <a:r>
              <a:rPr lang="en-US" sz="4800" dirty="0">
                <a:latin typeface="Arial" pitchFamily="34" charset="0"/>
                <a:cs typeface="Arial" pitchFamily="34" charset="0"/>
              </a:rPr>
              <a:t>sure to assign specific names and dates, and </a:t>
            </a:r>
            <a:r>
              <a:rPr lang="en-US" sz="4800" dirty="0" smtClean="0">
                <a:latin typeface="Arial" pitchFamily="34" charset="0"/>
                <a:cs typeface="Arial" pitchFamily="34" charset="0"/>
              </a:rPr>
              <a:t>determine meeting </a:t>
            </a:r>
            <a:r>
              <a:rPr lang="en-US" sz="4800" dirty="0">
                <a:latin typeface="Arial" pitchFamily="34" charset="0"/>
                <a:cs typeface="Arial" pitchFamily="34" charset="0"/>
              </a:rPr>
              <a:t>date to review progress (follow-up Plan).</a:t>
            </a:r>
          </a:p>
          <a:p>
            <a:pPr marL="0" indent="0">
              <a:lnSpc>
                <a:spcPct val="120000"/>
              </a:lnSpc>
              <a:spcBef>
                <a:spcPts val="0"/>
              </a:spcBef>
              <a:buNone/>
            </a:pPr>
            <a:r>
              <a:rPr lang="en-US" sz="4800" b="1" dirty="0">
                <a:solidFill>
                  <a:schemeClr val="accent3"/>
                </a:solidFill>
                <a:latin typeface="Arial" pitchFamily="34" charset="0"/>
                <a:cs typeface="Arial" pitchFamily="34" charset="0"/>
              </a:rPr>
              <a:t>Reminder</a:t>
            </a:r>
            <a:r>
              <a:rPr lang="en-US" sz="4800" dirty="0">
                <a:solidFill>
                  <a:schemeClr val="accent3"/>
                </a:solidFill>
                <a:latin typeface="Arial" pitchFamily="34" charset="0"/>
                <a:cs typeface="Arial" pitchFamily="34" charset="0"/>
              </a:rPr>
              <a:t>: </a:t>
            </a:r>
            <a:r>
              <a:rPr lang="en-US" sz="4800" dirty="0">
                <a:latin typeface="Arial" pitchFamily="34" charset="0"/>
                <a:cs typeface="Arial" pitchFamily="34" charset="0"/>
              </a:rPr>
              <a:t>Steps 3-7 occur in a meeting with all topics </a:t>
            </a:r>
            <a:r>
              <a:rPr lang="en-US" sz="4800" dirty="0" smtClean="0">
                <a:latin typeface="Arial" pitchFamily="34" charset="0"/>
                <a:cs typeface="Arial" pitchFamily="34" charset="0"/>
              </a:rPr>
              <a:t>written where </a:t>
            </a:r>
            <a:r>
              <a:rPr lang="en-US" sz="4800" dirty="0">
                <a:latin typeface="Arial" pitchFamily="34" charset="0"/>
                <a:cs typeface="Arial" pitchFamily="34" charset="0"/>
              </a:rPr>
              <a:t>all participants can see them. Use a flip chart, board </a:t>
            </a:r>
            <a:r>
              <a:rPr lang="en-US" sz="4800" dirty="0" smtClean="0">
                <a:latin typeface="Arial" pitchFamily="34" charset="0"/>
                <a:cs typeface="Arial" pitchFamily="34" charset="0"/>
              </a:rPr>
              <a:t>or overhead </a:t>
            </a:r>
            <a:r>
              <a:rPr lang="en-US" sz="4800" dirty="0">
                <a:latin typeface="Arial" pitchFamily="34" charset="0"/>
                <a:cs typeface="Arial" pitchFamily="34" charset="0"/>
              </a:rPr>
              <a:t>during the meeting, because visual memory is an </a:t>
            </a:r>
            <a:r>
              <a:rPr lang="en-US" sz="4800" dirty="0" smtClean="0">
                <a:latin typeface="Arial" pitchFamily="34" charset="0"/>
                <a:cs typeface="Arial" pitchFamily="34" charset="0"/>
              </a:rPr>
              <a:t>important supplement </a:t>
            </a:r>
            <a:r>
              <a:rPr lang="en-US" sz="4800" dirty="0">
                <a:latin typeface="Arial" pitchFamily="34" charset="0"/>
                <a:cs typeface="Arial" pitchFamily="34" charset="0"/>
              </a:rPr>
              <a:t>to auditory memory. Following the meeting, ensure </a:t>
            </a:r>
            <a:r>
              <a:rPr lang="en-US" sz="4800" dirty="0" smtClean="0">
                <a:latin typeface="Arial" pitchFamily="34" charset="0"/>
                <a:cs typeface="Arial" pitchFamily="34" charset="0"/>
              </a:rPr>
              <a:t>that someone </a:t>
            </a:r>
            <a:r>
              <a:rPr lang="en-US" sz="4800" dirty="0">
                <a:latin typeface="Arial" pitchFamily="34" charset="0"/>
                <a:cs typeface="Arial" pitchFamily="34" charset="0"/>
              </a:rPr>
              <a:t>transfers the information to paper for the child’s file </a:t>
            </a:r>
            <a:r>
              <a:rPr lang="en-US" sz="4800" dirty="0" smtClean="0">
                <a:latin typeface="Arial" pitchFamily="34" charset="0"/>
                <a:cs typeface="Arial" pitchFamily="34" charset="0"/>
              </a:rPr>
              <a:t>for future </a:t>
            </a:r>
            <a:r>
              <a:rPr lang="en-US" sz="4800" dirty="0">
                <a:latin typeface="Arial" pitchFamily="34" charset="0"/>
                <a:cs typeface="Arial" pitchFamily="34" charset="0"/>
              </a:rPr>
              <a:t>reference.</a:t>
            </a:r>
          </a:p>
          <a:p>
            <a:endParaRPr lang="en-US" dirty="0"/>
          </a:p>
        </p:txBody>
      </p:sp>
    </p:spTree>
    <p:extLst>
      <p:ext uri="{BB962C8B-B14F-4D97-AF65-F5344CB8AC3E}">
        <p14:creationId xmlns:p14="http://schemas.microsoft.com/office/powerpoint/2010/main" val="3855945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pitchFamily="34" charset="0"/>
                <a:cs typeface="Arial" pitchFamily="34" charset="0"/>
              </a:rPr>
              <a:t>Trial </a:t>
            </a:r>
            <a:r>
              <a:rPr lang="en-US" b="1" dirty="0" smtClean="0">
                <a:latin typeface="Arial" pitchFamily="34" charset="0"/>
                <a:cs typeface="Arial" pitchFamily="34" charset="0"/>
              </a:rPr>
              <a:t>Use</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dirty="0">
              <a:latin typeface="Arial" pitchFamily="34" charset="0"/>
              <a:cs typeface="Arial" pitchFamily="34" charset="0"/>
            </a:endParaRPr>
          </a:p>
          <a:p>
            <a:pPr marL="0" indent="0">
              <a:spcBef>
                <a:spcPts val="0"/>
              </a:spcBef>
              <a:buNone/>
            </a:pPr>
            <a:r>
              <a:rPr lang="en-US" b="1" dirty="0" smtClean="0">
                <a:solidFill>
                  <a:schemeClr val="accent1"/>
                </a:solidFill>
                <a:latin typeface="Arial" pitchFamily="34" charset="0"/>
                <a:cs typeface="Arial" pitchFamily="34" charset="0"/>
              </a:rPr>
              <a:t>Step </a:t>
            </a:r>
            <a:r>
              <a:rPr lang="en-US" b="1" dirty="0">
                <a:solidFill>
                  <a:schemeClr val="accent1"/>
                </a:solidFill>
                <a:latin typeface="Arial" pitchFamily="34" charset="0"/>
                <a:cs typeface="Arial" pitchFamily="34" charset="0"/>
              </a:rPr>
              <a:t>8: Implement Planned </a:t>
            </a:r>
            <a:r>
              <a:rPr lang="en-US" b="1" dirty="0" smtClean="0">
                <a:solidFill>
                  <a:schemeClr val="accent1"/>
                </a:solidFill>
                <a:latin typeface="Arial" pitchFamily="34" charset="0"/>
                <a:cs typeface="Arial" pitchFamily="34" charset="0"/>
              </a:rPr>
              <a:t>Trials</a:t>
            </a:r>
          </a:p>
          <a:p>
            <a:pPr marL="0" indent="0">
              <a:spcBef>
                <a:spcPts val="0"/>
              </a:spcBef>
              <a:buNone/>
            </a:pPr>
            <a:endParaRPr lang="en-US" b="1" dirty="0">
              <a:latin typeface="Arial" pitchFamily="34" charset="0"/>
              <a:cs typeface="Arial" pitchFamily="34" charset="0"/>
            </a:endParaRPr>
          </a:p>
          <a:p>
            <a:pPr marL="0" indent="0">
              <a:spcBef>
                <a:spcPts val="0"/>
              </a:spcBef>
              <a:buNone/>
            </a:pPr>
            <a:r>
              <a:rPr lang="en-US" b="1" dirty="0">
                <a:solidFill>
                  <a:schemeClr val="accent1"/>
                </a:solidFill>
                <a:latin typeface="Arial" pitchFamily="34" charset="0"/>
                <a:cs typeface="Arial" pitchFamily="34" charset="0"/>
              </a:rPr>
              <a:t>Step 9: Follow Up on Planned Date</a:t>
            </a:r>
          </a:p>
          <a:p>
            <a:pPr marL="0" indent="0">
              <a:spcBef>
                <a:spcPts val="0"/>
              </a:spcBef>
              <a:buNone/>
            </a:pPr>
            <a:r>
              <a:rPr lang="en-US" dirty="0">
                <a:latin typeface="Arial" pitchFamily="34" charset="0"/>
                <a:cs typeface="Arial" pitchFamily="34" charset="0"/>
              </a:rPr>
              <a:t>Review trial use. Make any needed decisions about permanent use.</a:t>
            </a:r>
          </a:p>
          <a:p>
            <a:pPr marL="0" indent="0">
              <a:spcBef>
                <a:spcPts val="0"/>
              </a:spcBef>
              <a:buNone/>
            </a:pPr>
            <a:r>
              <a:rPr lang="en-US" dirty="0">
                <a:latin typeface="Arial" pitchFamily="34" charset="0"/>
                <a:cs typeface="Arial" pitchFamily="34" charset="0"/>
              </a:rPr>
              <a:t>Plan for permanent use.</a:t>
            </a:r>
          </a:p>
          <a:p>
            <a:endParaRPr lang="en-US" dirty="0"/>
          </a:p>
        </p:txBody>
      </p:sp>
    </p:spTree>
    <p:extLst>
      <p:ext uri="{BB962C8B-B14F-4D97-AF65-F5344CB8AC3E}">
        <p14:creationId xmlns:p14="http://schemas.microsoft.com/office/powerpoint/2010/main" val="3532197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Arial" pitchFamily="34" charset="0"/>
                <a:cs typeface="Arial" pitchFamily="34" charset="0"/>
              </a:rPr>
              <a:t>Works Cited</a:t>
            </a:r>
            <a:endParaRPr lang="en-US" sz="4800" b="1" dirty="0">
              <a:latin typeface="Arial" pitchFamily="34" charset="0"/>
              <a:cs typeface="Arial" pitchFamily="34" charset="0"/>
            </a:endParaRPr>
          </a:p>
        </p:txBody>
      </p:sp>
      <p:sp>
        <p:nvSpPr>
          <p:cNvPr id="3" name="Content Placeholder 2"/>
          <p:cNvSpPr>
            <a:spLocks noGrp="1"/>
          </p:cNvSpPr>
          <p:nvPr>
            <p:ph idx="1"/>
          </p:nvPr>
        </p:nvSpPr>
        <p:spPr>
          <a:xfrm>
            <a:off x="838200" y="2323652"/>
            <a:ext cx="7239000" cy="3508977"/>
          </a:xfrm>
        </p:spPr>
        <p:txBody>
          <a:bodyPr/>
          <a:lstStyle/>
          <a:p>
            <a:r>
              <a:rPr lang="en-US" dirty="0">
                <a:latin typeface="Arial" pitchFamily="34" charset="0"/>
                <a:cs typeface="Arial" pitchFamily="34" charset="0"/>
              </a:rPr>
              <a:t>http://wati.org/content/supports/free/pdf/WATI%20Assessment.pdf</a:t>
            </a:r>
          </a:p>
        </p:txBody>
      </p:sp>
    </p:spTree>
    <p:extLst>
      <p:ext uri="{BB962C8B-B14F-4D97-AF65-F5344CB8AC3E}">
        <p14:creationId xmlns:p14="http://schemas.microsoft.com/office/powerpoint/2010/main" val="4110710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990600"/>
            <a:ext cx="7696200" cy="4572000"/>
          </a:xfrm>
        </p:spPr>
        <p:txBody>
          <a:bodyPr>
            <a:noAutofit/>
          </a:bodyPr>
          <a:lstStyle/>
          <a:p>
            <a:r>
              <a:rPr lang="en-US" sz="2400" b="0" dirty="0">
                <a:latin typeface="Arial" pitchFamily="34" charset="0"/>
                <a:cs typeface="Arial" pitchFamily="34" charset="0"/>
              </a:rPr>
              <a:t>A Change in the view of assistive technology assessment: From a one shot, separate event to </a:t>
            </a:r>
            <a:r>
              <a:rPr lang="en-US" sz="2400" b="0" dirty="0" smtClean="0">
                <a:latin typeface="Arial" pitchFamily="34" charset="0"/>
                <a:cs typeface="Arial" pitchFamily="34" charset="0"/>
              </a:rPr>
              <a:t>an ongoing</a:t>
            </a:r>
            <a:r>
              <a:rPr lang="en-US" sz="2400" b="0" dirty="0">
                <a:latin typeface="Arial" pitchFamily="34" charset="0"/>
                <a:cs typeface="Arial" pitchFamily="34" charset="0"/>
              </a:rPr>
              <a:t>, continual part of educational planning.</a:t>
            </a:r>
            <a:br>
              <a:rPr lang="en-US" sz="2400" b="0" dirty="0">
                <a:latin typeface="Arial" pitchFamily="34" charset="0"/>
                <a:cs typeface="Arial" pitchFamily="34" charset="0"/>
              </a:rPr>
            </a:br>
            <a:r>
              <a:rPr lang="en-US" sz="2400" b="0" dirty="0" smtClean="0">
                <a:latin typeface="Arial" pitchFamily="34" charset="0"/>
                <a:cs typeface="Arial" pitchFamily="34" charset="0"/>
              </a:rPr>
              <a:t>	</a:t>
            </a:r>
            <a:r>
              <a:rPr lang="en-US" sz="2000" b="0" dirty="0" smtClean="0">
                <a:solidFill>
                  <a:schemeClr val="tx1"/>
                </a:solidFill>
                <a:latin typeface="Arial" pitchFamily="34" charset="0"/>
                <a:cs typeface="Arial" pitchFamily="34" charset="0"/>
              </a:rPr>
              <a:t>- A </a:t>
            </a:r>
            <a:r>
              <a:rPr lang="en-US" sz="2000" b="0" dirty="0">
                <a:solidFill>
                  <a:schemeClr val="tx1"/>
                </a:solidFill>
                <a:latin typeface="Arial" pitchFamily="34" charset="0"/>
                <a:cs typeface="Arial" pitchFamily="34" charset="0"/>
              </a:rPr>
              <a:t>change in who conducts the assistive </a:t>
            </a:r>
            <a:r>
              <a:rPr lang="en-US" sz="2000" b="0" dirty="0" smtClean="0">
                <a:solidFill>
                  <a:schemeClr val="tx1"/>
                </a:solidFill>
                <a:latin typeface="Arial" pitchFamily="34" charset="0"/>
                <a:cs typeface="Arial" pitchFamily="34" charset="0"/>
              </a:rPr>
              <a:t>	technology assessment</a:t>
            </a:r>
            <a:r>
              <a:rPr lang="en-US" sz="2000" b="0" dirty="0">
                <a:solidFill>
                  <a:schemeClr val="tx1"/>
                </a:solidFill>
                <a:latin typeface="Arial" pitchFamily="34" charset="0"/>
                <a:cs typeface="Arial" pitchFamily="34" charset="0"/>
              </a:rPr>
              <a:t>: From an expert based </a:t>
            </a:r>
            <a:r>
              <a:rPr lang="en-US" sz="2000" b="0" dirty="0" smtClean="0">
                <a:solidFill>
                  <a:schemeClr val="tx1"/>
                </a:solidFill>
                <a:latin typeface="Arial" pitchFamily="34" charset="0"/>
                <a:cs typeface="Arial" pitchFamily="34" charset="0"/>
              </a:rPr>
              <a:t>at a </a:t>
            </a:r>
            <a:r>
              <a:rPr lang="en-US" sz="2000" b="0" dirty="0">
                <a:solidFill>
                  <a:schemeClr val="tx1"/>
                </a:solidFill>
                <a:latin typeface="Arial" pitchFamily="34" charset="0"/>
                <a:cs typeface="Arial" pitchFamily="34" charset="0"/>
              </a:rPr>
              <a:t>center </a:t>
            </a:r>
            <a:r>
              <a:rPr lang="en-US" sz="2000" b="0" dirty="0" smtClean="0">
                <a:solidFill>
                  <a:schemeClr val="tx1"/>
                </a:solidFill>
                <a:latin typeface="Arial" pitchFamily="34" charset="0"/>
                <a:cs typeface="Arial" pitchFamily="34" charset="0"/>
              </a:rPr>
              <a:t>	to the local </a:t>
            </a:r>
            <a:r>
              <a:rPr lang="en-US" sz="2000" b="0" dirty="0">
                <a:solidFill>
                  <a:schemeClr val="tx1"/>
                </a:solidFill>
                <a:latin typeface="Arial" pitchFamily="34" charset="0"/>
                <a:cs typeface="Arial" pitchFamily="34" charset="0"/>
              </a:rPr>
              <a:t>team in the natural </a:t>
            </a:r>
            <a:r>
              <a:rPr lang="en-US" sz="2000" b="0" dirty="0" smtClean="0">
                <a:solidFill>
                  <a:schemeClr val="tx1"/>
                </a:solidFill>
                <a:latin typeface="Arial" pitchFamily="34" charset="0"/>
                <a:cs typeface="Arial" pitchFamily="34" charset="0"/>
              </a:rPr>
              <a:t>setting</a:t>
            </a:r>
            <a:r>
              <a:rPr lang="en-US" sz="2000" b="0" dirty="0">
                <a:solidFill>
                  <a:schemeClr val="tx1"/>
                </a:solidFill>
                <a:latin typeface="Arial" pitchFamily="34" charset="0"/>
                <a:cs typeface="Arial" pitchFamily="34" charset="0"/>
              </a:rPr>
              <a:t>.</a:t>
            </a:r>
            <a:br>
              <a:rPr lang="en-US" sz="2000" b="0" dirty="0">
                <a:solidFill>
                  <a:schemeClr val="tx1"/>
                </a:solidFill>
                <a:latin typeface="Arial" pitchFamily="34" charset="0"/>
                <a:cs typeface="Arial" pitchFamily="34" charset="0"/>
              </a:rPr>
            </a:br>
            <a:r>
              <a:rPr lang="en-US" sz="2000" b="0" dirty="0" smtClean="0">
                <a:solidFill>
                  <a:schemeClr val="tx1"/>
                </a:solidFill>
                <a:latin typeface="Arial" pitchFamily="34" charset="0"/>
                <a:cs typeface="Arial" pitchFamily="34" charset="0"/>
              </a:rPr>
              <a:t>	-Change </a:t>
            </a:r>
            <a:r>
              <a:rPr lang="en-US" sz="2000" b="0" dirty="0">
                <a:solidFill>
                  <a:schemeClr val="tx1"/>
                </a:solidFill>
                <a:latin typeface="Arial" pitchFamily="34" charset="0"/>
                <a:cs typeface="Arial" pitchFamily="34" charset="0"/>
              </a:rPr>
              <a:t>in the scheduling of an </a:t>
            </a:r>
            <a:r>
              <a:rPr lang="en-US" sz="2000" b="0" dirty="0" smtClean="0">
                <a:solidFill>
                  <a:schemeClr val="tx1"/>
                </a:solidFill>
                <a:latin typeface="Arial" pitchFamily="34" charset="0"/>
                <a:cs typeface="Arial" pitchFamily="34" charset="0"/>
              </a:rPr>
              <a:t>assistive technology  	assessment</a:t>
            </a:r>
            <a:r>
              <a:rPr lang="en-US" sz="2000" b="0" dirty="0">
                <a:solidFill>
                  <a:schemeClr val="tx1"/>
                </a:solidFill>
                <a:latin typeface="Arial" pitchFamily="34" charset="0"/>
                <a:cs typeface="Arial" pitchFamily="34" charset="0"/>
              </a:rPr>
              <a:t>: From an isolated, one </a:t>
            </a:r>
            <a:r>
              <a:rPr lang="en-US" sz="2000" b="0" dirty="0" smtClean="0">
                <a:solidFill>
                  <a:schemeClr val="tx1"/>
                </a:solidFill>
                <a:latin typeface="Arial" pitchFamily="34" charset="0"/>
                <a:cs typeface="Arial" pitchFamily="34" charset="0"/>
              </a:rPr>
              <a:t>time </a:t>
            </a:r>
            <a:r>
              <a:rPr lang="en-US" sz="2000" b="0" dirty="0">
                <a:solidFill>
                  <a:schemeClr val="tx1"/>
                </a:solidFill>
                <a:latin typeface="Arial" pitchFamily="34" charset="0"/>
                <a:cs typeface="Arial" pitchFamily="34" charset="0"/>
              </a:rPr>
              <a:t>event </a:t>
            </a:r>
            <a:r>
              <a:rPr lang="en-US" sz="2000" b="0" dirty="0" smtClean="0">
                <a:solidFill>
                  <a:schemeClr val="tx1"/>
                </a:solidFill>
                <a:latin typeface="Arial" pitchFamily="34" charset="0"/>
                <a:cs typeface="Arial" pitchFamily="34" charset="0"/>
              </a:rPr>
              <a:t>to an 	ongoing</a:t>
            </a:r>
            <a:r>
              <a:rPr lang="en-US" sz="2000" b="0" dirty="0">
                <a:solidFill>
                  <a:schemeClr val="tx1"/>
                </a:solidFill>
                <a:latin typeface="Arial" pitchFamily="34" charset="0"/>
                <a:cs typeface="Arial" pitchFamily="34" charset="0"/>
              </a:rPr>
              <a:t>, continual process, </a:t>
            </a:r>
            <a:r>
              <a:rPr lang="en-US" sz="2000" b="0" dirty="0" smtClean="0">
                <a:solidFill>
                  <a:schemeClr val="tx1"/>
                </a:solidFill>
                <a:latin typeface="Arial" pitchFamily="34" charset="0"/>
                <a:cs typeface="Arial" pitchFamily="34" charset="0"/>
              </a:rPr>
              <a:t>which </a:t>
            </a:r>
            <a:r>
              <a:rPr lang="en-US" sz="2000" b="0" dirty="0">
                <a:solidFill>
                  <a:schemeClr val="tx1"/>
                </a:solidFill>
                <a:latin typeface="Arial" pitchFamily="34" charset="0"/>
                <a:cs typeface="Arial" pitchFamily="34" charset="0"/>
              </a:rPr>
              <a:t>includes trials with </a:t>
            </a:r>
            <a:r>
              <a:rPr lang="en-US" sz="2000" b="0" dirty="0" smtClean="0">
                <a:solidFill>
                  <a:schemeClr val="tx1"/>
                </a:solidFill>
                <a:latin typeface="Arial" pitchFamily="34" charset="0"/>
                <a:cs typeface="Arial" pitchFamily="34" charset="0"/>
              </a:rPr>
              <a:t>	potential </a:t>
            </a:r>
            <a:r>
              <a:rPr lang="en-US" sz="2000" b="0" dirty="0">
                <a:solidFill>
                  <a:schemeClr val="tx1"/>
                </a:solidFill>
                <a:latin typeface="Arial" pitchFamily="34" charset="0"/>
                <a:cs typeface="Arial" pitchFamily="34" charset="0"/>
              </a:rPr>
              <a:t>assistive </a:t>
            </a:r>
            <a:r>
              <a:rPr lang="en-US" sz="2000" b="0" dirty="0" smtClean="0">
                <a:solidFill>
                  <a:schemeClr val="tx1"/>
                </a:solidFill>
                <a:latin typeface="Arial" pitchFamily="34" charset="0"/>
                <a:cs typeface="Arial" pitchFamily="34" charset="0"/>
              </a:rPr>
              <a:t>technology.</a:t>
            </a:r>
            <a:br>
              <a:rPr lang="en-US" sz="2000" b="0" dirty="0" smtClean="0">
                <a:solidFill>
                  <a:schemeClr val="tx1"/>
                </a:solidFill>
                <a:latin typeface="Arial" pitchFamily="34" charset="0"/>
                <a:cs typeface="Arial" pitchFamily="34" charset="0"/>
              </a:rPr>
            </a:br>
            <a:r>
              <a:rPr lang="en-US" sz="2000" b="0" dirty="0" smtClean="0">
                <a:solidFill>
                  <a:schemeClr val="tx1"/>
                </a:solidFill>
                <a:latin typeface="Arial" pitchFamily="34" charset="0"/>
                <a:cs typeface="Arial" pitchFamily="34" charset="0"/>
              </a:rPr>
              <a:t>	-As </a:t>
            </a:r>
            <a:r>
              <a:rPr lang="en-US" sz="2000" b="0" dirty="0">
                <a:solidFill>
                  <a:schemeClr val="tx1"/>
                </a:solidFill>
                <a:latin typeface="Arial" pitchFamily="34" charset="0"/>
                <a:cs typeface="Arial" pitchFamily="34" charset="0"/>
              </a:rPr>
              <a:t>a result, there are changes in support and </a:t>
            </a:r>
            <a:r>
              <a:rPr lang="en-US" sz="2000" b="0" dirty="0" smtClean="0">
                <a:solidFill>
                  <a:schemeClr val="tx1"/>
                </a:solidFill>
                <a:latin typeface="Arial" pitchFamily="34" charset="0"/>
                <a:cs typeface="Arial" pitchFamily="34" charset="0"/>
              </a:rPr>
              <a:t>follow 	through</a:t>
            </a:r>
            <a:r>
              <a:rPr lang="en-US" sz="2000" b="0" dirty="0">
                <a:solidFill>
                  <a:schemeClr val="tx1"/>
                </a:solidFill>
                <a:latin typeface="Arial" pitchFamily="34" charset="0"/>
                <a:cs typeface="Arial" pitchFamily="34" charset="0"/>
              </a:rPr>
              <a:t>: From limited support and </a:t>
            </a:r>
            <a:r>
              <a:rPr lang="en-US" sz="2000" b="0" dirty="0" smtClean="0">
                <a:solidFill>
                  <a:schemeClr val="tx1"/>
                </a:solidFill>
                <a:latin typeface="Arial" pitchFamily="34" charset="0"/>
                <a:cs typeface="Arial" pitchFamily="34" charset="0"/>
              </a:rPr>
              <a:t>poor follow </a:t>
            </a:r>
            <a:r>
              <a:rPr lang="en-US" sz="2000" b="0" dirty="0">
                <a:solidFill>
                  <a:schemeClr val="tx1"/>
                </a:solidFill>
                <a:latin typeface="Arial" pitchFamily="34" charset="0"/>
                <a:cs typeface="Arial" pitchFamily="34" charset="0"/>
              </a:rPr>
              <a:t>through </a:t>
            </a:r>
            <a:r>
              <a:rPr lang="en-US" sz="2000" b="0" dirty="0" smtClean="0">
                <a:solidFill>
                  <a:schemeClr val="tx1"/>
                </a:solidFill>
                <a:latin typeface="Arial" pitchFamily="34" charset="0"/>
                <a:cs typeface="Arial" pitchFamily="34" charset="0"/>
              </a:rPr>
              <a:t>to 	meaningful </a:t>
            </a:r>
            <a:r>
              <a:rPr lang="en-US" sz="2000" b="0" dirty="0">
                <a:solidFill>
                  <a:schemeClr val="tx1"/>
                </a:solidFill>
                <a:latin typeface="Arial" pitchFamily="34" charset="0"/>
                <a:cs typeface="Arial" pitchFamily="34" charset="0"/>
              </a:rPr>
              <a:t>follow through </a:t>
            </a:r>
            <a:r>
              <a:rPr lang="en-US" sz="2000" b="0" dirty="0" smtClean="0">
                <a:solidFill>
                  <a:schemeClr val="tx1"/>
                </a:solidFill>
                <a:latin typeface="Arial" pitchFamily="34" charset="0"/>
                <a:cs typeface="Arial" pitchFamily="34" charset="0"/>
              </a:rPr>
              <a:t>involving </a:t>
            </a:r>
            <a:r>
              <a:rPr lang="en-US" sz="2000" b="0" dirty="0">
                <a:solidFill>
                  <a:schemeClr val="tx1"/>
                </a:solidFill>
                <a:latin typeface="Arial" pitchFamily="34" charset="0"/>
                <a:cs typeface="Arial" pitchFamily="34" charset="0"/>
              </a:rPr>
              <a:t>all team </a:t>
            </a:r>
            <a:r>
              <a:rPr lang="en-US" sz="2000" b="0" dirty="0" smtClean="0">
                <a:solidFill>
                  <a:schemeClr val="tx1"/>
                </a:solidFill>
                <a:latin typeface="Arial" pitchFamily="34" charset="0"/>
                <a:cs typeface="Arial" pitchFamily="34" charset="0"/>
              </a:rPr>
              <a:t>members</a:t>
            </a:r>
            <a:r>
              <a:rPr lang="en-US" sz="2400" b="0" dirty="0" smtClean="0">
                <a:solidFill>
                  <a:schemeClr val="tx1"/>
                </a:solidFill>
                <a:latin typeface="Arial" pitchFamily="34" charset="0"/>
                <a:cs typeface="Arial" pitchFamily="34" charset="0"/>
              </a:rPr>
              <a:t>.</a:t>
            </a:r>
            <a:endParaRPr lang="en-US" sz="1800" b="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028078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0" dirty="0">
                <a:latin typeface="Arial" pitchFamily="34" charset="0"/>
                <a:cs typeface="Arial" pitchFamily="34" charset="0"/>
              </a:rPr>
              <a:t>What is the difference between “Consideration” and “Assessment”</a:t>
            </a:r>
            <a:br>
              <a:rPr lang="en-US" sz="2400" b="0" dirty="0">
                <a:latin typeface="Arial" pitchFamily="34" charset="0"/>
                <a:cs typeface="Arial" pitchFamily="34" charset="0"/>
              </a:rPr>
            </a:br>
            <a:endParaRPr lang="en-US" sz="2400" dirty="0">
              <a:latin typeface="Arial" pitchFamily="34" charset="0"/>
              <a:cs typeface="Arial" pitchFamily="34" charset="0"/>
            </a:endParaRPr>
          </a:p>
        </p:txBody>
      </p:sp>
      <p:sp>
        <p:nvSpPr>
          <p:cNvPr id="3" name="Content Placeholder 2"/>
          <p:cNvSpPr>
            <a:spLocks noGrp="1"/>
          </p:cNvSpPr>
          <p:nvPr>
            <p:ph idx="1"/>
          </p:nvPr>
        </p:nvSpPr>
        <p:spPr>
          <a:xfrm>
            <a:off x="1043492" y="1981200"/>
            <a:ext cx="6777317" cy="4038600"/>
          </a:xfrm>
        </p:spPr>
        <p:txBody>
          <a:bodyPr>
            <a:normAutofit fontScale="85000" lnSpcReduction="10000"/>
          </a:bodyPr>
          <a:lstStyle/>
          <a:p>
            <a:pPr marL="68580" indent="0">
              <a:buNone/>
            </a:pPr>
            <a:r>
              <a:rPr lang="en-US" dirty="0">
                <a:latin typeface="Arial" pitchFamily="34" charset="0"/>
                <a:cs typeface="Arial" pitchFamily="34" charset="0"/>
              </a:rPr>
              <a:t>The most obvious differences between </a:t>
            </a:r>
            <a:r>
              <a:rPr lang="en-US" dirty="0">
                <a:solidFill>
                  <a:schemeClr val="accent3"/>
                </a:solidFill>
                <a:latin typeface="Arial" pitchFamily="34" charset="0"/>
                <a:cs typeface="Arial" pitchFamily="34" charset="0"/>
              </a:rPr>
              <a:t>Consideration</a:t>
            </a:r>
            <a:r>
              <a:rPr lang="en-US" dirty="0">
                <a:latin typeface="Arial" pitchFamily="34" charset="0"/>
                <a:cs typeface="Arial" pitchFamily="34" charset="0"/>
              </a:rPr>
              <a:t> and </a:t>
            </a:r>
            <a:r>
              <a:rPr lang="en-US" dirty="0">
                <a:solidFill>
                  <a:schemeClr val="accent3"/>
                </a:solidFill>
                <a:latin typeface="Arial" pitchFamily="34" charset="0"/>
                <a:cs typeface="Arial" pitchFamily="34" charset="0"/>
              </a:rPr>
              <a:t>Assessment</a:t>
            </a:r>
            <a:r>
              <a:rPr lang="en-US" dirty="0">
                <a:latin typeface="Arial" pitchFamily="34" charset="0"/>
                <a:cs typeface="Arial" pitchFamily="34" charset="0"/>
              </a:rPr>
              <a:t> are those of </a:t>
            </a:r>
            <a:r>
              <a:rPr lang="en-US" dirty="0">
                <a:solidFill>
                  <a:schemeClr val="accent3"/>
                </a:solidFill>
                <a:latin typeface="Arial" pitchFamily="34" charset="0"/>
                <a:cs typeface="Arial" pitchFamily="34" charset="0"/>
              </a:rPr>
              <a:t>depth</a:t>
            </a:r>
            <a:r>
              <a:rPr lang="en-US" dirty="0">
                <a:latin typeface="Arial" pitchFamily="34" charset="0"/>
                <a:cs typeface="Arial" pitchFamily="34" charset="0"/>
              </a:rPr>
              <a:t> and </a:t>
            </a:r>
            <a:r>
              <a:rPr lang="en-US" dirty="0">
                <a:solidFill>
                  <a:schemeClr val="accent3"/>
                </a:solidFill>
                <a:latin typeface="Arial" pitchFamily="34" charset="0"/>
                <a:cs typeface="Arial" pitchFamily="34" charset="0"/>
              </a:rPr>
              <a:t>duration</a:t>
            </a:r>
            <a:r>
              <a:rPr lang="en-US" dirty="0">
                <a:latin typeface="Arial" pitchFamily="34" charset="0"/>
                <a:cs typeface="Arial" pitchFamily="34" charset="0"/>
              </a:rPr>
              <a:t>.</a:t>
            </a:r>
            <a:br>
              <a:rPr lang="en-US" dirty="0">
                <a:latin typeface="Arial" pitchFamily="34" charset="0"/>
                <a:cs typeface="Arial" pitchFamily="34" charset="0"/>
              </a:rPr>
            </a:br>
            <a:endParaRPr lang="en-US" dirty="0" smtClean="0">
              <a:latin typeface="Arial" pitchFamily="34" charset="0"/>
              <a:cs typeface="Arial" pitchFamily="34" charset="0"/>
            </a:endParaRPr>
          </a:p>
          <a:p>
            <a:pPr marL="68580" indent="0">
              <a:buNone/>
            </a:pPr>
            <a:r>
              <a:rPr lang="en-US" dirty="0" smtClean="0">
                <a:solidFill>
                  <a:schemeClr val="accent3"/>
                </a:solidFill>
                <a:latin typeface="Arial" pitchFamily="34" charset="0"/>
                <a:cs typeface="Arial" pitchFamily="34" charset="0"/>
              </a:rPr>
              <a:t>Consideration</a:t>
            </a:r>
            <a:r>
              <a:rPr lang="en-US" dirty="0" smtClean="0">
                <a:latin typeface="Arial" pitchFamily="34" charset="0"/>
                <a:cs typeface="Arial" pitchFamily="34" charset="0"/>
              </a:rPr>
              <a:t> </a:t>
            </a:r>
            <a:r>
              <a:rPr lang="en-US" dirty="0">
                <a:latin typeface="Arial" pitchFamily="34" charset="0"/>
                <a:cs typeface="Arial" pitchFamily="34" charset="0"/>
              </a:rPr>
              <a:t>is a short discussion that takes place during the IEP meeting using known information and</a:t>
            </a:r>
            <a:br>
              <a:rPr lang="en-US" dirty="0">
                <a:latin typeface="Arial" pitchFamily="34" charset="0"/>
                <a:cs typeface="Arial" pitchFamily="34" charset="0"/>
              </a:rPr>
            </a:br>
            <a:r>
              <a:rPr lang="en-US" dirty="0">
                <a:latin typeface="Arial" pitchFamily="34" charset="0"/>
                <a:cs typeface="Arial" pitchFamily="34" charset="0"/>
              </a:rPr>
              <a:t>results in the decision to continue something already being used or to try or not to try assistive</a:t>
            </a:r>
            <a:br>
              <a:rPr lang="en-US" dirty="0">
                <a:latin typeface="Arial" pitchFamily="34" charset="0"/>
                <a:cs typeface="Arial" pitchFamily="34" charset="0"/>
              </a:rPr>
            </a:br>
            <a:r>
              <a:rPr lang="en-US" dirty="0">
                <a:latin typeface="Arial" pitchFamily="34" charset="0"/>
                <a:cs typeface="Arial" pitchFamily="34" charset="0"/>
              </a:rPr>
              <a:t>technology</a:t>
            </a:r>
            <a:r>
              <a:rPr lang="en-US" i="1" dirty="0">
                <a:latin typeface="Arial" pitchFamily="34" charset="0"/>
                <a:cs typeface="Arial" pitchFamily="34" charset="0"/>
              </a:rPr>
              <a:t>. </a:t>
            </a:r>
            <a:endParaRPr lang="en-US" i="1" dirty="0" smtClean="0">
              <a:latin typeface="Arial" pitchFamily="34" charset="0"/>
              <a:cs typeface="Arial" pitchFamily="34" charset="0"/>
            </a:endParaRPr>
          </a:p>
          <a:p>
            <a:pPr marL="68580" indent="0">
              <a:buNone/>
            </a:pPr>
            <a:endParaRPr lang="en-US" i="1" dirty="0">
              <a:latin typeface="Arial" pitchFamily="34" charset="0"/>
              <a:cs typeface="Arial" pitchFamily="34" charset="0"/>
            </a:endParaRPr>
          </a:p>
          <a:p>
            <a:pPr marL="68580" indent="0">
              <a:buNone/>
            </a:pPr>
            <a:r>
              <a:rPr lang="en-US" dirty="0" smtClean="0">
                <a:solidFill>
                  <a:schemeClr val="accent3"/>
                </a:solidFill>
                <a:latin typeface="Arial" pitchFamily="34" charset="0"/>
                <a:cs typeface="Arial" pitchFamily="34" charset="0"/>
              </a:rPr>
              <a:t>Assessment</a:t>
            </a:r>
            <a:r>
              <a:rPr lang="en-US" dirty="0" smtClean="0">
                <a:latin typeface="Arial" pitchFamily="34" charset="0"/>
                <a:cs typeface="Arial" pitchFamily="34" charset="0"/>
              </a:rPr>
              <a:t> </a:t>
            </a:r>
            <a:r>
              <a:rPr lang="en-US" dirty="0">
                <a:latin typeface="Arial" pitchFamily="34" charset="0"/>
                <a:cs typeface="Arial" pitchFamily="34" charset="0"/>
              </a:rPr>
              <a:t>goes into much more detail, looking closely at the students abilities </a:t>
            </a:r>
            <a:r>
              <a:rPr lang="en-US" dirty="0" smtClean="0">
                <a:latin typeface="Arial" pitchFamily="34" charset="0"/>
                <a:cs typeface="Arial" pitchFamily="34" charset="0"/>
              </a:rPr>
              <a:t>and difficulties </a:t>
            </a:r>
            <a:r>
              <a:rPr lang="en-US" dirty="0">
                <a:latin typeface="Arial" pitchFamily="34" charset="0"/>
                <a:cs typeface="Arial" pitchFamily="34" charset="0"/>
              </a:rPr>
              <a:t>and the demands of the environments and tasks. Assessment also includes the acquisition </a:t>
            </a:r>
            <a:r>
              <a:rPr lang="en-US" dirty="0" smtClean="0">
                <a:latin typeface="Arial" pitchFamily="34" charset="0"/>
                <a:cs typeface="Arial" pitchFamily="34" charset="0"/>
              </a:rPr>
              <a:t>of new information.</a:t>
            </a:r>
            <a:endParaRPr lang="en-US" dirty="0"/>
          </a:p>
        </p:txBody>
      </p:sp>
    </p:spTree>
    <p:extLst>
      <p:ext uri="{BB962C8B-B14F-4D97-AF65-F5344CB8AC3E}">
        <p14:creationId xmlns:p14="http://schemas.microsoft.com/office/powerpoint/2010/main" val="3676365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pitchFamily="34" charset="0"/>
                <a:cs typeface="Arial" pitchFamily="34" charset="0"/>
              </a:rPr>
              <a:t>Assessment has three </a:t>
            </a:r>
            <a:r>
              <a:rPr lang="en-US" b="1" dirty="0" smtClean="0">
                <a:latin typeface="Arial" pitchFamily="34" charset="0"/>
                <a:cs typeface="Arial" pitchFamily="34" charset="0"/>
              </a:rPr>
              <a:t>parts</a:t>
            </a:r>
            <a:endParaRPr lang="en-US" dirty="0"/>
          </a:p>
        </p:txBody>
      </p:sp>
      <p:sp>
        <p:nvSpPr>
          <p:cNvPr id="3" name="Content Placeholder 2"/>
          <p:cNvSpPr>
            <a:spLocks noGrp="1"/>
          </p:cNvSpPr>
          <p:nvPr>
            <p:ph idx="1"/>
          </p:nvPr>
        </p:nvSpPr>
        <p:spPr>
          <a:xfrm>
            <a:off x="1524000" y="2286000"/>
            <a:ext cx="5992009" cy="3165629"/>
          </a:xfrm>
        </p:spPr>
        <p:txBody>
          <a:bodyPr>
            <a:noAutofit/>
          </a:bodyPr>
          <a:lstStyle/>
          <a:p>
            <a:r>
              <a:rPr lang="en-US" sz="3200" b="1" dirty="0" smtClean="0">
                <a:latin typeface="Arial" pitchFamily="34" charset="0"/>
                <a:cs typeface="Arial" pitchFamily="34" charset="0"/>
              </a:rPr>
              <a:t>Information </a:t>
            </a:r>
            <a:r>
              <a:rPr lang="en-US" sz="3200" b="1" dirty="0">
                <a:latin typeface="Arial" pitchFamily="34" charset="0"/>
                <a:cs typeface="Arial" pitchFamily="34" charset="0"/>
              </a:rPr>
              <a:t>Gathering</a:t>
            </a:r>
          </a:p>
          <a:p>
            <a:r>
              <a:rPr lang="en-US" sz="3200" b="1" dirty="0" smtClean="0">
                <a:latin typeface="Arial" pitchFamily="34" charset="0"/>
                <a:cs typeface="Arial" pitchFamily="34" charset="0"/>
              </a:rPr>
              <a:t>Decision Making</a:t>
            </a:r>
            <a:endParaRPr lang="en-US" sz="3200" b="1" dirty="0">
              <a:latin typeface="Arial" pitchFamily="34" charset="0"/>
              <a:cs typeface="Arial" pitchFamily="34" charset="0"/>
            </a:endParaRPr>
          </a:p>
          <a:p>
            <a:r>
              <a:rPr lang="en-US" sz="3200" b="1" dirty="0">
                <a:latin typeface="Arial" pitchFamily="34" charset="0"/>
                <a:cs typeface="Arial" pitchFamily="34" charset="0"/>
              </a:rPr>
              <a:t>Trial Use</a:t>
            </a:r>
          </a:p>
          <a:p>
            <a:pPr marL="68580" indent="0">
              <a:buNone/>
            </a:pPr>
            <a:endParaRPr lang="en-US" b="1" dirty="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1571906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pitchFamily="34" charset="0"/>
                <a:cs typeface="Arial" pitchFamily="34" charset="0"/>
              </a:rPr>
              <a:t>Information </a:t>
            </a:r>
            <a:r>
              <a:rPr lang="en-US" sz="4800" b="1" dirty="0" smtClean="0">
                <a:latin typeface="Arial" pitchFamily="34" charset="0"/>
                <a:cs typeface="Arial" pitchFamily="34" charset="0"/>
              </a:rPr>
              <a:t>Gathering</a:t>
            </a:r>
            <a:endParaRPr lang="en-US" dirty="0"/>
          </a:p>
        </p:txBody>
      </p:sp>
      <p:sp>
        <p:nvSpPr>
          <p:cNvPr id="3" name="Content Placeholder 2"/>
          <p:cNvSpPr>
            <a:spLocks noGrp="1"/>
          </p:cNvSpPr>
          <p:nvPr>
            <p:ph idx="1"/>
          </p:nvPr>
        </p:nvSpPr>
        <p:spPr/>
        <p:txBody>
          <a:bodyPr/>
          <a:lstStyle/>
          <a:p>
            <a:r>
              <a:rPr lang="en-US" dirty="0">
                <a:solidFill>
                  <a:schemeClr val="accent3"/>
                </a:solidFill>
                <a:latin typeface="Arial" pitchFamily="34" charset="0"/>
                <a:cs typeface="Arial" pitchFamily="34" charset="0"/>
              </a:rPr>
              <a:t>Information gathering </a:t>
            </a:r>
            <a:r>
              <a:rPr lang="en-US" dirty="0">
                <a:latin typeface="Arial" pitchFamily="34" charset="0"/>
                <a:cs typeface="Arial" pitchFamily="34" charset="0"/>
              </a:rPr>
              <a:t>may require specific tests to determine a student’s functional level on a given task, observation in customary environments to document performance as well as environmental demands, and careful review of what has already been tried.</a:t>
            </a:r>
            <a:endParaRPr lang="en-US" dirty="0"/>
          </a:p>
        </p:txBody>
      </p:sp>
    </p:spTree>
    <p:extLst>
      <p:ext uri="{BB962C8B-B14F-4D97-AF65-F5344CB8AC3E}">
        <p14:creationId xmlns:p14="http://schemas.microsoft.com/office/powerpoint/2010/main" val="2085247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Arial" pitchFamily="34" charset="0"/>
                <a:cs typeface="Arial" pitchFamily="34" charset="0"/>
              </a:rPr>
              <a:t>Decision</a:t>
            </a:r>
            <a:r>
              <a:rPr lang="en-US" b="1" dirty="0" smtClean="0">
                <a:latin typeface="Arial" pitchFamily="34" charset="0"/>
                <a:cs typeface="Arial" pitchFamily="34" charset="0"/>
              </a:rPr>
              <a:t> Making</a:t>
            </a:r>
            <a:endParaRPr lang="en-US" b="1" dirty="0"/>
          </a:p>
        </p:txBody>
      </p:sp>
      <p:sp>
        <p:nvSpPr>
          <p:cNvPr id="3" name="Content Placeholder 2"/>
          <p:cNvSpPr>
            <a:spLocks noGrp="1"/>
          </p:cNvSpPr>
          <p:nvPr>
            <p:ph idx="1"/>
          </p:nvPr>
        </p:nvSpPr>
        <p:spPr/>
        <p:txBody>
          <a:bodyPr/>
          <a:lstStyle/>
          <a:p>
            <a:r>
              <a:rPr lang="en-US" dirty="0">
                <a:latin typeface="Arial" pitchFamily="34" charset="0"/>
                <a:cs typeface="Arial" pitchFamily="34" charset="0"/>
              </a:rPr>
              <a:t>The </a:t>
            </a:r>
            <a:r>
              <a:rPr lang="en-US" dirty="0">
                <a:solidFill>
                  <a:schemeClr val="accent3"/>
                </a:solidFill>
                <a:latin typeface="Arial" pitchFamily="34" charset="0"/>
                <a:cs typeface="Arial" pitchFamily="34" charset="0"/>
              </a:rPr>
              <a:t>decision making </a:t>
            </a:r>
            <a:r>
              <a:rPr lang="en-US" dirty="0">
                <a:latin typeface="Arial" pitchFamily="34" charset="0"/>
                <a:cs typeface="Arial" pitchFamily="34" charset="0"/>
              </a:rPr>
              <a:t>requires the use of a clearly defined decision making process understood by everyone. </a:t>
            </a:r>
          </a:p>
          <a:p>
            <a:pPr marL="68580" indent="0">
              <a:buNone/>
            </a:pPr>
            <a:endParaRPr lang="en-US" dirty="0"/>
          </a:p>
        </p:txBody>
      </p:sp>
    </p:spTree>
    <p:extLst>
      <p:ext uri="{BB962C8B-B14F-4D97-AF65-F5344CB8AC3E}">
        <p14:creationId xmlns:p14="http://schemas.microsoft.com/office/powerpoint/2010/main" val="799907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latin typeface="Arial" pitchFamily="34" charset="0"/>
                <a:cs typeface="Arial" pitchFamily="34" charset="0"/>
              </a:rPr>
              <a:t>Trial Use</a:t>
            </a:r>
            <a:endParaRPr lang="en-US" sz="5400" b="1"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If assistive technology appears to be a viable tool, </a:t>
            </a:r>
            <a:r>
              <a:rPr lang="en-US" dirty="0">
                <a:solidFill>
                  <a:schemeClr val="accent3"/>
                </a:solidFill>
                <a:latin typeface="Arial" pitchFamily="34" charset="0"/>
                <a:cs typeface="Arial" pitchFamily="34" charset="0"/>
              </a:rPr>
              <a:t>trials</a:t>
            </a:r>
            <a:r>
              <a:rPr lang="en-US" dirty="0">
                <a:latin typeface="Arial" pitchFamily="34" charset="0"/>
                <a:cs typeface="Arial" pitchFamily="34" charset="0"/>
              </a:rPr>
              <a:t> to determine exactly what will work are needed</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extLst>
      <p:ext uri="{BB962C8B-B14F-4D97-AF65-F5344CB8AC3E}">
        <p14:creationId xmlns:p14="http://schemas.microsoft.com/office/powerpoint/2010/main" val="1574812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990600"/>
            <a:ext cx="7077634" cy="1713464"/>
          </a:xfrm>
        </p:spPr>
        <p:txBody>
          <a:bodyPr>
            <a:noAutofit/>
          </a:bodyPr>
          <a:lstStyle/>
          <a:p>
            <a:r>
              <a:rPr lang="en-US" sz="2800" b="1" dirty="0" smtClean="0">
                <a:latin typeface="Arial" pitchFamily="34" charset="0"/>
                <a:cs typeface="Arial" pitchFamily="34" charset="0"/>
              </a:rPr>
              <a:t>Five </a:t>
            </a:r>
            <a:r>
              <a:rPr lang="en-US" sz="2800" b="1" dirty="0">
                <a:latin typeface="Arial" pitchFamily="34" charset="0"/>
                <a:cs typeface="Arial" pitchFamily="34" charset="0"/>
              </a:rPr>
              <a:t>basic components that must be represented on every team making decisions about assistive </a:t>
            </a:r>
            <a:r>
              <a:rPr lang="en-US" sz="2800" b="1" dirty="0" smtClean="0">
                <a:latin typeface="Arial" pitchFamily="34" charset="0"/>
                <a:cs typeface="Arial" pitchFamily="34" charset="0"/>
              </a:rPr>
              <a:t>technology.</a:t>
            </a:r>
            <a:endParaRPr lang="en-US" sz="2800" b="1" dirty="0"/>
          </a:p>
        </p:txBody>
      </p:sp>
      <p:sp>
        <p:nvSpPr>
          <p:cNvPr id="3" name="Content Placeholder 2"/>
          <p:cNvSpPr>
            <a:spLocks noGrp="1"/>
          </p:cNvSpPr>
          <p:nvPr>
            <p:ph idx="1"/>
          </p:nvPr>
        </p:nvSpPr>
        <p:spPr>
          <a:xfrm>
            <a:off x="990600" y="2971800"/>
            <a:ext cx="6777317" cy="3086548"/>
          </a:xfrm>
        </p:spPr>
        <p:txBody>
          <a:bodyPr>
            <a:normAutofit fontScale="77500" lnSpcReduction="20000"/>
          </a:bodyPr>
          <a:lstStyle/>
          <a:p>
            <a:pPr lvl="1"/>
            <a:r>
              <a:rPr lang="en-US" sz="2300" dirty="0" smtClean="0">
                <a:latin typeface="Arial" pitchFamily="34" charset="0"/>
                <a:cs typeface="Arial" pitchFamily="34" charset="0"/>
              </a:rPr>
              <a:t>A person knowledgeable about the student. That may be </a:t>
            </a:r>
            <a:r>
              <a:rPr lang="en-US" sz="2300" b="1" dirty="0" smtClean="0">
                <a:solidFill>
                  <a:schemeClr val="accent3"/>
                </a:solidFill>
                <a:latin typeface="Arial" pitchFamily="34" charset="0"/>
                <a:cs typeface="Arial" pitchFamily="34" charset="0"/>
              </a:rPr>
              <a:t>the student </a:t>
            </a:r>
            <a:r>
              <a:rPr lang="en-US" sz="2300" dirty="0" smtClean="0">
                <a:latin typeface="Arial" pitchFamily="34" charset="0"/>
                <a:cs typeface="Arial" pitchFamily="34" charset="0"/>
              </a:rPr>
              <a:t>and/or </a:t>
            </a:r>
            <a:r>
              <a:rPr lang="en-US" sz="2300" b="1" dirty="0" smtClean="0">
                <a:solidFill>
                  <a:schemeClr val="accent3"/>
                </a:solidFill>
                <a:latin typeface="Arial" pitchFamily="34" charset="0"/>
                <a:cs typeface="Arial" pitchFamily="34" charset="0"/>
              </a:rPr>
              <a:t>parents</a:t>
            </a:r>
            <a:r>
              <a:rPr lang="en-US" sz="2300" b="1" dirty="0" smtClean="0">
                <a:latin typeface="Arial" pitchFamily="34" charset="0"/>
                <a:cs typeface="Arial" pitchFamily="34" charset="0"/>
              </a:rPr>
              <a:t> </a:t>
            </a:r>
            <a:r>
              <a:rPr lang="en-US" sz="2300" dirty="0" smtClean="0">
                <a:latin typeface="Arial" pitchFamily="34" charset="0"/>
                <a:cs typeface="Arial" pitchFamily="34" charset="0"/>
              </a:rPr>
              <a:t>or other family members.</a:t>
            </a:r>
          </a:p>
          <a:p>
            <a:pPr lvl="1"/>
            <a:r>
              <a:rPr lang="en-US" sz="2300" dirty="0" smtClean="0">
                <a:latin typeface="Arial" pitchFamily="34" charset="0"/>
                <a:cs typeface="Arial" pitchFamily="34" charset="0"/>
              </a:rPr>
              <a:t>A person knowledgeable in the area of </a:t>
            </a:r>
            <a:r>
              <a:rPr lang="en-US" sz="2300" b="1" dirty="0" smtClean="0">
                <a:solidFill>
                  <a:schemeClr val="accent3"/>
                </a:solidFill>
                <a:latin typeface="Arial" pitchFamily="34" charset="0"/>
                <a:cs typeface="Arial" pitchFamily="34" charset="0"/>
              </a:rPr>
              <a:t>curriculum</a:t>
            </a:r>
            <a:r>
              <a:rPr lang="en-US" sz="2300" dirty="0" smtClean="0">
                <a:latin typeface="Arial" pitchFamily="34" charset="0"/>
                <a:cs typeface="Arial" pitchFamily="34" charset="0"/>
              </a:rPr>
              <a:t>, usually a Special Education teacher.</a:t>
            </a:r>
          </a:p>
          <a:p>
            <a:pPr lvl="1"/>
            <a:r>
              <a:rPr lang="en-US" sz="2300" dirty="0" smtClean="0">
                <a:latin typeface="Arial" pitchFamily="34" charset="0"/>
                <a:cs typeface="Arial" pitchFamily="34" charset="0"/>
              </a:rPr>
              <a:t>A person knowledgeable in the area of </a:t>
            </a:r>
            <a:r>
              <a:rPr lang="en-US" sz="2300" b="1" dirty="0" smtClean="0">
                <a:solidFill>
                  <a:schemeClr val="accent3"/>
                </a:solidFill>
                <a:latin typeface="Arial" pitchFamily="34" charset="0"/>
                <a:cs typeface="Arial" pitchFamily="34" charset="0"/>
              </a:rPr>
              <a:t>language</a:t>
            </a:r>
            <a:r>
              <a:rPr lang="en-US" sz="2300" dirty="0" smtClean="0">
                <a:latin typeface="Arial" pitchFamily="34" charset="0"/>
                <a:cs typeface="Arial" pitchFamily="34" charset="0"/>
              </a:rPr>
              <a:t>, usually a Speech/Language Pathologist.</a:t>
            </a:r>
          </a:p>
          <a:p>
            <a:pPr lvl="1"/>
            <a:r>
              <a:rPr lang="en-US" sz="2300" dirty="0" smtClean="0">
                <a:latin typeface="Arial" pitchFamily="34" charset="0"/>
                <a:cs typeface="Arial" pitchFamily="34" charset="0"/>
              </a:rPr>
              <a:t>A person knowledgeable in the area of </a:t>
            </a:r>
            <a:r>
              <a:rPr lang="en-US" sz="2300" b="1" dirty="0" smtClean="0">
                <a:solidFill>
                  <a:schemeClr val="accent3"/>
                </a:solidFill>
                <a:latin typeface="Arial" pitchFamily="34" charset="0"/>
                <a:cs typeface="Arial" pitchFamily="34" charset="0"/>
              </a:rPr>
              <a:t>motor</a:t>
            </a:r>
            <a:r>
              <a:rPr lang="en-US" sz="2300" dirty="0" smtClean="0">
                <a:latin typeface="Arial" pitchFamily="34" charset="0"/>
                <a:cs typeface="Arial" pitchFamily="34" charset="0"/>
              </a:rPr>
              <a:t>, often an Occupational or Physical Therapist.</a:t>
            </a:r>
          </a:p>
          <a:p>
            <a:pPr lvl="1"/>
            <a:r>
              <a:rPr lang="en-US" sz="2300" dirty="0" smtClean="0">
                <a:latin typeface="Arial" pitchFamily="34" charset="0"/>
                <a:cs typeface="Arial" pitchFamily="34" charset="0"/>
              </a:rPr>
              <a:t>A person who can commit the district’s resources, not only for purchase of devices, but to authorize staff training and guarantee implementation in various educational settings, usually an </a:t>
            </a:r>
            <a:r>
              <a:rPr lang="en-US" sz="2300" b="1" dirty="0" smtClean="0">
                <a:solidFill>
                  <a:schemeClr val="accent3"/>
                </a:solidFill>
                <a:latin typeface="Arial" pitchFamily="34" charset="0"/>
                <a:cs typeface="Arial" pitchFamily="34" charset="0"/>
              </a:rPr>
              <a:t>administrator</a:t>
            </a:r>
            <a:endParaRPr lang="en-US" dirty="0">
              <a:solidFill>
                <a:schemeClr val="accent3"/>
              </a:solidFill>
            </a:endParaRPr>
          </a:p>
        </p:txBody>
      </p:sp>
    </p:spTree>
    <p:extLst>
      <p:ext uri="{BB962C8B-B14F-4D97-AF65-F5344CB8AC3E}">
        <p14:creationId xmlns:p14="http://schemas.microsoft.com/office/powerpoint/2010/main" val="2184625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itchFamily="34" charset="0"/>
                <a:cs typeface="Arial" pitchFamily="34" charset="0"/>
              </a:rPr>
              <a:t>Assessing A Child’s Need for Assistive </a:t>
            </a:r>
            <a:r>
              <a:rPr lang="en-US" b="1" dirty="0" smtClean="0">
                <a:latin typeface="Arial" pitchFamily="34" charset="0"/>
                <a:cs typeface="Arial" pitchFamily="34" charset="0"/>
              </a:rPr>
              <a:t>Technology</a:t>
            </a:r>
            <a:endParaRPr lang="en-US" dirty="0">
              <a:latin typeface="Arial" pitchFamily="34" charset="0"/>
              <a:cs typeface="Arial" pitchFamily="34" charset="0"/>
            </a:endParaRPr>
          </a:p>
        </p:txBody>
      </p:sp>
      <p:sp>
        <p:nvSpPr>
          <p:cNvPr id="5" name="Content Placeholder 4"/>
          <p:cNvSpPr>
            <a:spLocks noGrp="1"/>
          </p:cNvSpPr>
          <p:nvPr>
            <p:ph idx="1"/>
          </p:nvPr>
        </p:nvSpPr>
        <p:spPr>
          <a:xfrm>
            <a:off x="838200" y="2323652"/>
            <a:ext cx="7391400" cy="3848548"/>
          </a:xfrm>
        </p:spPr>
        <p:txBody>
          <a:bodyPr>
            <a:noAutofit/>
          </a:bodyPr>
          <a:lstStyle/>
          <a:p>
            <a:pPr lvl="1"/>
            <a:r>
              <a:rPr lang="en-US" sz="2000" b="1" dirty="0" smtClean="0">
                <a:latin typeface="Arial" pitchFamily="34" charset="0"/>
                <a:cs typeface="Arial" pitchFamily="34" charset="0"/>
              </a:rPr>
              <a:t>Where </a:t>
            </a:r>
            <a:r>
              <a:rPr lang="en-US" sz="2000" b="1" dirty="0">
                <a:latin typeface="Arial" pitchFamily="34" charset="0"/>
                <a:cs typeface="Arial" pitchFamily="34" charset="0"/>
              </a:rPr>
              <a:t>to Start</a:t>
            </a:r>
            <a:r>
              <a:rPr lang="en-US" sz="2000" b="1" dirty="0" smtClean="0">
                <a:latin typeface="Arial" pitchFamily="34" charset="0"/>
                <a:cs typeface="Arial" pitchFamily="34" charset="0"/>
              </a:rPr>
              <a:t>?</a:t>
            </a:r>
          </a:p>
          <a:p>
            <a:pPr lvl="2"/>
            <a:r>
              <a:rPr lang="en-US" sz="1800" b="1" dirty="0" smtClean="0">
                <a:latin typeface="Arial" pitchFamily="34" charset="0"/>
                <a:cs typeface="Arial" pitchFamily="34" charset="0"/>
              </a:rPr>
              <a:t>Identify a Team</a:t>
            </a:r>
          </a:p>
          <a:p>
            <a:pPr lvl="3"/>
            <a:r>
              <a:rPr lang="en-US" sz="1200" dirty="0" smtClean="0">
                <a:latin typeface="Arial" pitchFamily="34" charset="0"/>
                <a:cs typeface="Arial" pitchFamily="34" charset="0"/>
              </a:rPr>
              <a:t>It </a:t>
            </a:r>
            <a:r>
              <a:rPr lang="en-US" sz="1200" dirty="0">
                <a:latin typeface="Arial" pitchFamily="34" charset="0"/>
                <a:cs typeface="Arial" pitchFamily="34" charset="0"/>
              </a:rPr>
              <a:t>is important that someone on the team understands curriculum. This is often </a:t>
            </a:r>
            <a:r>
              <a:rPr lang="en-US" sz="1200" dirty="0" smtClean="0">
                <a:latin typeface="Arial" pitchFamily="34" charset="0"/>
                <a:cs typeface="Arial" pitchFamily="34" charset="0"/>
              </a:rPr>
              <a:t>a special </a:t>
            </a:r>
            <a:r>
              <a:rPr lang="en-US" sz="1200" dirty="0">
                <a:latin typeface="Arial" pitchFamily="34" charset="0"/>
                <a:cs typeface="Arial" pitchFamily="34" charset="0"/>
              </a:rPr>
              <a:t>education teacher or the regular classroom teacher. </a:t>
            </a:r>
            <a:endParaRPr lang="en-US" sz="1200" dirty="0" smtClean="0">
              <a:latin typeface="Arial" pitchFamily="34" charset="0"/>
              <a:cs typeface="Arial" pitchFamily="34" charset="0"/>
            </a:endParaRPr>
          </a:p>
          <a:p>
            <a:pPr lvl="3"/>
            <a:r>
              <a:rPr lang="en-US" sz="1200" dirty="0" smtClean="0">
                <a:latin typeface="Arial" pitchFamily="34" charset="0"/>
                <a:cs typeface="Arial" pitchFamily="34" charset="0"/>
              </a:rPr>
              <a:t>If </a:t>
            </a:r>
            <a:r>
              <a:rPr lang="en-US" sz="1200" dirty="0">
                <a:latin typeface="Arial" pitchFamily="34" charset="0"/>
                <a:cs typeface="Arial" pitchFamily="34" charset="0"/>
              </a:rPr>
              <a:t>the question involves speech or language</a:t>
            </a:r>
            <a:r>
              <a:rPr lang="en-US" sz="1200" dirty="0" smtClean="0">
                <a:latin typeface="Arial" pitchFamily="34" charset="0"/>
                <a:cs typeface="Arial" pitchFamily="34" charset="0"/>
              </a:rPr>
              <a:t>, then </a:t>
            </a:r>
            <a:r>
              <a:rPr lang="en-US" sz="1200" dirty="0">
                <a:latin typeface="Arial" pitchFamily="34" charset="0"/>
                <a:cs typeface="Arial" pitchFamily="34" charset="0"/>
              </a:rPr>
              <a:t>someone with expertise in language development is needed. </a:t>
            </a:r>
            <a:r>
              <a:rPr lang="en-US" sz="1200" dirty="0" smtClean="0">
                <a:latin typeface="Arial" pitchFamily="34" charset="0"/>
                <a:cs typeface="Arial" pitchFamily="34" charset="0"/>
              </a:rPr>
              <a:t>This </a:t>
            </a:r>
            <a:r>
              <a:rPr lang="en-US" sz="1200" dirty="0">
                <a:latin typeface="Arial" pitchFamily="34" charset="0"/>
                <a:cs typeface="Arial" pitchFamily="34" charset="0"/>
              </a:rPr>
              <a:t>is most typically </a:t>
            </a:r>
            <a:r>
              <a:rPr lang="en-US" sz="1200" dirty="0" smtClean="0">
                <a:latin typeface="Arial" pitchFamily="34" charset="0"/>
                <a:cs typeface="Arial" pitchFamily="34" charset="0"/>
              </a:rPr>
              <a:t>a Speech/Language </a:t>
            </a:r>
            <a:r>
              <a:rPr lang="en-US" sz="1200" dirty="0">
                <a:latin typeface="Arial" pitchFamily="34" charset="0"/>
                <a:cs typeface="Arial" pitchFamily="34" charset="0"/>
              </a:rPr>
              <a:t>Pathologist, but might also be a teacher of the hearing impaired, if that would </a:t>
            </a:r>
            <a:r>
              <a:rPr lang="en-US" sz="1200" dirty="0" smtClean="0">
                <a:latin typeface="Arial" pitchFamily="34" charset="0"/>
                <a:cs typeface="Arial" pitchFamily="34" charset="0"/>
              </a:rPr>
              <a:t>be appropriate </a:t>
            </a:r>
            <a:r>
              <a:rPr lang="en-US" sz="1200" dirty="0">
                <a:latin typeface="Arial" pitchFamily="34" charset="0"/>
                <a:cs typeface="Arial" pitchFamily="34" charset="0"/>
              </a:rPr>
              <a:t>based upon the child’s unique needs</a:t>
            </a:r>
            <a:r>
              <a:rPr lang="en-US" sz="1200" dirty="0" smtClean="0">
                <a:latin typeface="Arial" pitchFamily="34" charset="0"/>
                <a:cs typeface="Arial" pitchFamily="34" charset="0"/>
              </a:rPr>
              <a:t>.</a:t>
            </a:r>
          </a:p>
          <a:p>
            <a:pPr lvl="3"/>
            <a:r>
              <a:rPr lang="en-US" sz="1200" dirty="0" smtClean="0">
                <a:latin typeface="Arial" pitchFamily="34" charset="0"/>
                <a:cs typeface="Arial" pitchFamily="34" charset="0"/>
              </a:rPr>
              <a:t>Often </a:t>
            </a:r>
            <a:r>
              <a:rPr lang="en-US" sz="1200" dirty="0">
                <a:latin typeface="Arial" pitchFamily="34" charset="0"/>
                <a:cs typeface="Arial" pitchFamily="34" charset="0"/>
              </a:rPr>
              <a:t>there are questions about positioning or </a:t>
            </a:r>
            <a:r>
              <a:rPr lang="en-US" sz="1200" dirty="0" smtClean="0">
                <a:latin typeface="Arial" pitchFamily="34" charset="0"/>
                <a:cs typeface="Arial" pitchFamily="34" charset="0"/>
              </a:rPr>
              <a:t>motor ability</a:t>
            </a:r>
            <a:r>
              <a:rPr lang="en-US" sz="1200" dirty="0">
                <a:latin typeface="Arial" pitchFamily="34" charset="0"/>
                <a:cs typeface="Arial" pitchFamily="34" charset="0"/>
              </a:rPr>
              <a:t>. In this case a Physical or Occupational Therapist is needed. </a:t>
            </a:r>
            <a:endParaRPr lang="en-US" sz="1200" dirty="0" smtClean="0">
              <a:latin typeface="Arial" pitchFamily="34" charset="0"/>
              <a:cs typeface="Arial" pitchFamily="34" charset="0"/>
            </a:endParaRPr>
          </a:p>
          <a:p>
            <a:pPr lvl="3"/>
            <a:r>
              <a:rPr lang="en-US" sz="1200" dirty="0" smtClean="0">
                <a:latin typeface="Arial" pitchFamily="34" charset="0"/>
                <a:cs typeface="Arial" pitchFamily="34" charset="0"/>
              </a:rPr>
              <a:t>One </a:t>
            </a:r>
            <a:r>
              <a:rPr lang="en-US" sz="1200" dirty="0">
                <a:latin typeface="Arial" pitchFamily="34" charset="0"/>
                <a:cs typeface="Arial" pitchFamily="34" charset="0"/>
              </a:rPr>
              <a:t>or more of </a:t>
            </a:r>
            <a:r>
              <a:rPr lang="en-US" sz="1200" dirty="0" smtClean="0">
                <a:latin typeface="Arial" pitchFamily="34" charset="0"/>
                <a:cs typeface="Arial" pitchFamily="34" charset="0"/>
              </a:rPr>
              <a:t>these individuals </a:t>
            </a:r>
            <a:r>
              <a:rPr lang="en-US" sz="1200" dirty="0">
                <a:latin typeface="Arial" pitchFamily="34" charset="0"/>
                <a:cs typeface="Arial" pitchFamily="34" charset="0"/>
              </a:rPr>
              <a:t>must have knowledge about specific assistive technology that might be appropriate </a:t>
            </a:r>
            <a:r>
              <a:rPr lang="en-US" sz="1200" dirty="0" smtClean="0">
                <a:latin typeface="Arial" pitchFamily="34" charset="0"/>
                <a:cs typeface="Arial" pitchFamily="34" charset="0"/>
              </a:rPr>
              <a:t>to address </a:t>
            </a:r>
            <a:r>
              <a:rPr lang="en-US" sz="1200" dirty="0">
                <a:latin typeface="Arial" pitchFamily="34" charset="0"/>
                <a:cs typeface="Arial" pitchFamily="34" charset="0"/>
              </a:rPr>
              <a:t>the child’s needs. </a:t>
            </a:r>
            <a:endParaRPr lang="en-US" sz="1200" dirty="0" smtClean="0">
              <a:latin typeface="Arial" pitchFamily="34" charset="0"/>
              <a:cs typeface="Arial" pitchFamily="34" charset="0"/>
            </a:endParaRPr>
          </a:p>
          <a:p>
            <a:pPr lvl="3"/>
            <a:r>
              <a:rPr lang="en-US" sz="1200" dirty="0" smtClean="0">
                <a:latin typeface="Arial" pitchFamily="34" charset="0"/>
                <a:cs typeface="Arial" pitchFamily="34" charset="0"/>
              </a:rPr>
              <a:t>One </a:t>
            </a:r>
            <a:r>
              <a:rPr lang="en-US" sz="1200" dirty="0">
                <a:latin typeface="Arial" pitchFamily="34" charset="0"/>
                <a:cs typeface="Arial" pitchFamily="34" charset="0"/>
              </a:rPr>
              <a:t>or both of the parents, and when appropriate, the child must be active participants in </a:t>
            </a:r>
            <a:r>
              <a:rPr lang="en-US" sz="1200" dirty="0" smtClean="0">
                <a:latin typeface="Arial" pitchFamily="34" charset="0"/>
                <a:cs typeface="Arial" pitchFamily="34" charset="0"/>
              </a:rPr>
              <a:t>the information </a:t>
            </a:r>
            <a:r>
              <a:rPr lang="en-US" sz="1200" dirty="0">
                <a:latin typeface="Arial" pitchFamily="34" charset="0"/>
                <a:cs typeface="Arial" pitchFamily="34" charset="0"/>
              </a:rPr>
              <a:t>gathering and decision making. If the child can contribute and understand information, </a:t>
            </a:r>
            <a:r>
              <a:rPr lang="en-US" sz="1200" dirty="0" smtClean="0">
                <a:latin typeface="Arial" pitchFamily="34" charset="0"/>
                <a:cs typeface="Arial" pitchFamily="34" charset="0"/>
              </a:rPr>
              <a:t>then he </a:t>
            </a:r>
            <a:r>
              <a:rPr lang="en-US" sz="1200" dirty="0">
                <a:latin typeface="Arial" pitchFamily="34" charset="0"/>
                <a:cs typeface="Arial" pitchFamily="34" charset="0"/>
              </a:rPr>
              <a:t>should participate in meetings along with his parent or parents. </a:t>
            </a:r>
            <a:endParaRPr lang="en-US" sz="1200" dirty="0" smtClean="0">
              <a:latin typeface="Arial" pitchFamily="34" charset="0"/>
              <a:cs typeface="Arial" pitchFamily="34" charset="0"/>
            </a:endParaRPr>
          </a:p>
          <a:p>
            <a:pPr lvl="3"/>
            <a:r>
              <a:rPr lang="en-US" sz="1200" dirty="0" smtClean="0">
                <a:latin typeface="Arial" pitchFamily="34" charset="0"/>
                <a:cs typeface="Arial" pitchFamily="34" charset="0"/>
              </a:rPr>
              <a:t>Typically </a:t>
            </a:r>
            <a:r>
              <a:rPr lang="en-US" sz="1200" dirty="0">
                <a:latin typeface="Arial" pitchFamily="34" charset="0"/>
                <a:cs typeface="Arial" pitchFamily="34" charset="0"/>
              </a:rPr>
              <a:t>a group of three to six </a:t>
            </a:r>
            <a:r>
              <a:rPr lang="en-US" sz="1200" dirty="0" smtClean="0">
                <a:latin typeface="Arial" pitchFamily="34" charset="0"/>
                <a:cs typeface="Arial" pitchFamily="34" charset="0"/>
              </a:rPr>
              <a:t>or seven </a:t>
            </a:r>
            <a:r>
              <a:rPr lang="en-US" sz="1200" dirty="0">
                <a:latin typeface="Arial" pitchFamily="34" charset="0"/>
                <a:cs typeface="Arial" pitchFamily="34" charset="0"/>
              </a:rPr>
              <a:t>individuals will meet to begin the information gathering and decision making stages of the </a:t>
            </a:r>
            <a:r>
              <a:rPr lang="en-US" sz="1200" dirty="0" smtClean="0">
                <a:latin typeface="Arial" pitchFamily="34" charset="0"/>
                <a:cs typeface="Arial" pitchFamily="34" charset="0"/>
              </a:rPr>
              <a:t>AT Assessment </a:t>
            </a:r>
            <a:r>
              <a:rPr lang="en-US" sz="1200" dirty="0">
                <a:latin typeface="Arial" pitchFamily="34" charset="0"/>
                <a:cs typeface="Arial" pitchFamily="34" charset="0"/>
              </a:rPr>
              <a:t>Process</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val="621668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70</TotalTime>
  <Words>1192</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Assessment</vt:lpstr>
      <vt:lpstr>A Change in the view of assistive technology assessment: From a one shot, separate event to an ongoing, continual part of educational planning.  - A change in who conducts the assistive  technology assessment: From an expert based at a center  to the local team in the natural setting.  -Change in the scheduling of an assistive technology   assessment: From an isolated, one time event to an  ongoing, continual process, which includes trials with  potential assistive technology.  -As a result, there are changes in support and follow  through: From limited support and poor follow through to  meaningful follow through involving all team members.</vt:lpstr>
      <vt:lpstr>What is the difference between “Consideration” and “Assessment” </vt:lpstr>
      <vt:lpstr>Assessment has three parts</vt:lpstr>
      <vt:lpstr>Information Gathering</vt:lpstr>
      <vt:lpstr>Decision Making</vt:lpstr>
      <vt:lpstr>Trial Use</vt:lpstr>
      <vt:lpstr>Five basic components that must be represented on every team making decisions about assistive technology.</vt:lpstr>
      <vt:lpstr>Assessing A Child’s Need for Assistive Technology</vt:lpstr>
      <vt:lpstr>PowerPoint Presentation</vt:lpstr>
      <vt:lpstr>Gathering Information</vt:lpstr>
      <vt:lpstr>Decision Making</vt:lpstr>
      <vt:lpstr>Decision Making</vt:lpstr>
      <vt:lpstr>Trial Use</vt:lpstr>
      <vt:lpstr>Works Cited</vt:lpstr>
    </vt:vector>
  </TitlesOfParts>
  <Company>Carson-Newman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Change in the view of assistive technology assessment: From a one shot, separate event to an ongoing, continual part of educational planning. ♦ A change in who conducts the assistive technology assessment: From an expert based at a center to the local team in the natural setting. ♦ Change in the scheduling of an assistive technology assessment: From an isolated, one time event to an ongoing, continual process, which includes trials with potential assistive technology. ♦ As a result, there are changes in support and follow through: From limited support and poor follow through to meaningful follow through involving all team members.   What is the difference between “Consideration” and “Assessment” The most obvious differences between Consideration and Assessment are those of depth and duration. Consideration is a short discussion that takes place during the IEP meeting using known information and results in the decision to continue something already being used or to try or not to try assistive technology. Assessment goes into much more detail, looking closely at the students abilities and difficulties and the demands of the environments and tasks. Assessment also includes the acquisition of new information</dc:title>
  <dc:creator>Callie J Cothern</dc:creator>
  <cp:lastModifiedBy>David A Bennett</cp:lastModifiedBy>
  <cp:revision>8</cp:revision>
  <dcterms:created xsi:type="dcterms:W3CDTF">2011-11-14T16:29:46Z</dcterms:created>
  <dcterms:modified xsi:type="dcterms:W3CDTF">2011-11-21T16:48:15Z</dcterms:modified>
</cp:coreProperties>
</file>