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0" r:id="rId6"/>
    <p:sldId id="259" r:id="rId7"/>
    <p:sldId id="261"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60"/>
  </p:normalViewPr>
  <p:slideViewPr>
    <p:cSldViewPr>
      <p:cViewPr varScale="1">
        <p:scale>
          <a:sx n="70" d="100"/>
          <a:sy n="70" d="100"/>
        </p:scale>
        <p:origin x="-109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BE80C-318D-4EF0-9415-E6A6AE1075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BE80C-318D-4EF0-9415-E6A6AE1075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BE80C-318D-4EF0-9415-E6A6AE1075CE}"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BE80C-318D-4EF0-9415-E6A6AE1075CE}"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BE80C-318D-4EF0-9415-E6A6AE1075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BE80C-318D-4EF0-9415-E6A6AE1075CE}"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BE80C-318D-4EF0-9415-E6A6AE1075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BE80C-318D-4EF0-9415-E6A6AE1075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BE80C-318D-4EF0-9415-E6A6AE1075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BE80C-318D-4EF0-9415-E6A6AE1075CE}"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546BF-AB22-4BC6-9F4E-076AD6606FCB}" type="datetimeFigureOut">
              <a:rPr lang="en-US" smtClean="0"/>
              <a:pPr/>
              <a:t>11/20/2011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BE80C-318D-4EF0-9415-E6A6AE1075CE}"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88546BF-AB22-4BC6-9F4E-076AD6606FCB}" type="datetimeFigureOut">
              <a:rPr lang="en-US" smtClean="0"/>
              <a:pPr/>
              <a:t>11/20/2011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E3BE80C-318D-4EF0-9415-E6A6AE1075CE}"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389708"/>
          </a:xfrm>
        </p:spPr>
        <p:txBody>
          <a:bodyPr>
            <a:normAutofit/>
          </a:bodyPr>
          <a:lstStyle/>
          <a:p>
            <a:r>
              <a:rPr lang="en-US" sz="4900" dirty="0" smtClean="0">
                <a:latin typeface="Arial" pitchFamily="34" charset="0"/>
                <a:cs typeface="Arial" pitchFamily="34" charset="0"/>
              </a:rPr>
              <a:t>Low-Incidence Communication Devices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(including Autism)</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dirty="0" smtClean="0"/>
          </a:p>
          <a:p>
            <a:r>
              <a:rPr lang="en-US" dirty="0" smtClean="0">
                <a:latin typeface="Arial" pitchFamily="34" charset="0"/>
                <a:cs typeface="Arial" pitchFamily="34" charset="0"/>
              </a:rPr>
              <a:t>By: Brandie Gilliam </a:t>
            </a:r>
          </a:p>
          <a:p>
            <a:endParaRPr lang="en-US" dirty="0"/>
          </a:p>
        </p:txBody>
      </p:sp>
    </p:spTree>
    <p:extLst>
      <p:ext uri="{BB962C8B-B14F-4D97-AF65-F5344CB8AC3E}">
        <p14:creationId xmlns:p14="http://schemas.microsoft.com/office/powerpoint/2010/main" xmlns="" val="2636489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a:bodyPr>
          <a:lstStyle/>
          <a:p>
            <a:pPr marL="0" indent="0">
              <a:buNone/>
            </a:pPr>
            <a:r>
              <a:rPr lang="en-US" sz="2000" dirty="0" smtClean="0">
                <a:latin typeface="Arial" pitchFamily="34" charset="0"/>
                <a:cs typeface="Arial" pitchFamily="34" charset="0"/>
              </a:rPr>
              <a:t>Low-Incident students may need help with eating and/or drinking at breakfast, lunch, snack time, and dinner. There are several ways of helping students accommodate to be able to individually feed themselves and/or be able to hold a drink. Students could use a style cup like a “sippy cup.” Students could use modified forks and spoons, and many caregivers/teachers will have to cut up their food and let them just pick it up to eat. </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4000" dirty="0" smtClean="0">
                <a:latin typeface="Arial" pitchFamily="34" charset="0"/>
                <a:cs typeface="Arial" pitchFamily="34" charset="0"/>
              </a:rPr>
              <a:t>Eating and/or Drinking </a:t>
            </a:r>
            <a:endParaRPr lang="en-US" sz="4000" dirty="0">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3000" y="5105400"/>
            <a:ext cx="1752600" cy="157962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76600" y="4842352"/>
            <a:ext cx="2285714" cy="152381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477000" y="4842352"/>
            <a:ext cx="1561972" cy="1719124"/>
          </a:xfrm>
          <a:prstGeom prst="rect">
            <a:avLst/>
          </a:prstGeom>
        </p:spPr>
      </p:pic>
    </p:spTree>
    <p:extLst>
      <p:ext uri="{BB962C8B-B14F-4D97-AF65-F5344CB8AC3E}">
        <p14:creationId xmlns:p14="http://schemas.microsoft.com/office/powerpoint/2010/main" xmlns="" val="2662290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2000" dirty="0" smtClean="0">
                <a:latin typeface="Arial" pitchFamily="34" charset="0"/>
                <a:cs typeface="Arial" pitchFamily="34" charset="0"/>
              </a:rPr>
              <a:t>AR </a:t>
            </a:r>
            <a:endParaRPr lang="en-US" sz="2000" dirty="0">
              <a:latin typeface="Arial" pitchFamily="34" charset="0"/>
              <a:cs typeface="Arial" pitchFamily="34" charset="0"/>
            </a:endParaRPr>
          </a:p>
          <a:p>
            <a:pPr marL="0" indent="0" algn="ctr">
              <a:buNone/>
            </a:pPr>
            <a:r>
              <a:rPr lang="en-US" sz="2000" dirty="0" smtClean="0">
                <a:latin typeface="Arial" pitchFamily="34" charset="0"/>
                <a:cs typeface="Arial" pitchFamily="34" charset="0"/>
              </a:rPr>
              <a:t> (Augmentative Resources)</a:t>
            </a:r>
            <a:endParaRPr lang="en-US" sz="2000" dirty="0">
              <a:latin typeface="Arial" pitchFamily="34" charset="0"/>
              <a:cs typeface="Arial" pitchFamily="34" charset="0"/>
            </a:endParaRPr>
          </a:p>
          <a:p>
            <a:pPr marL="0" indent="0" algn="ctr">
              <a:buNone/>
            </a:pPr>
            <a:r>
              <a:rPr lang="en-US" sz="2000" dirty="0">
                <a:latin typeface="Arial" pitchFamily="34" charset="0"/>
                <a:cs typeface="Arial" pitchFamily="34" charset="0"/>
              </a:rPr>
              <a:t>http://www.augresources.com/vindex.html</a:t>
            </a:r>
          </a:p>
        </p:txBody>
      </p:sp>
      <p:sp>
        <p:nvSpPr>
          <p:cNvPr id="3" name="Title 2"/>
          <p:cNvSpPr>
            <a:spLocks noGrp="1"/>
          </p:cNvSpPr>
          <p:nvPr>
            <p:ph type="title"/>
          </p:nvPr>
        </p:nvSpPr>
        <p:spPr/>
        <p:txBody>
          <a:bodyPr>
            <a:normAutofit/>
          </a:bodyPr>
          <a:lstStyle/>
          <a:p>
            <a:r>
              <a:rPr lang="en-US" sz="4000" dirty="0" smtClean="0">
                <a:latin typeface="Arial" pitchFamily="34" charset="0"/>
                <a:cs typeface="Arial" pitchFamily="34" charset="0"/>
              </a:rPr>
              <a:t>Resource Used </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xmlns="" val="17711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a:bodyPr>
          <a:lstStyle/>
          <a:p>
            <a:pPr>
              <a:buFont typeface="Wingdings" pitchFamily="2" charset="2"/>
              <a:buChar char="Ø"/>
            </a:pPr>
            <a:r>
              <a:rPr lang="en-US" sz="2000" dirty="0">
                <a:latin typeface="Arial" pitchFamily="34" charset="0"/>
                <a:cs typeface="Arial" pitchFamily="34" charset="0"/>
              </a:rPr>
              <a:t>Students will need to communicate their feelings to their teachers and classmates </a:t>
            </a: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Students </a:t>
            </a:r>
            <a:r>
              <a:rPr lang="en-US" sz="2000" dirty="0">
                <a:latin typeface="Arial" pitchFamily="34" charset="0"/>
                <a:cs typeface="Arial" pitchFamily="34" charset="0"/>
              </a:rPr>
              <a:t>will need to accommodate to the classroom settings (holding a pencil, having a schedule, pointing and picking objects for their work, and being able to participate in activities) </a:t>
            </a: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Students need help getting dressed </a:t>
            </a:r>
          </a:p>
          <a:p>
            <a:pPr>
              <a:buFont typeface="Wingdings" pitchFamily="2" charset="2"/>
              <a:buChar char="Ø"/>
            </a:pPr>
            <a:r>
              <a:rPr lang="en-US" sz="2000" dirty="0" smtClean="0">
                <a:latin typeface="Arial" pitchFamily="34" charset="0"/>
                <a:cs typeface="Arial" pitchFamily="34" charset="0"/>
              </a:rPr>
              <a:t>Students will need help when they are eating and/or drinking something</a:t>
            </a:r>
          </a:p>
          <a:p>
            <a:pPr marL="0" indent="0">
              <a:buNone/>
            </a:pPr>
            <a:endParaRPr lang="en-US" sz="2000" dirty="0" smtClean="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3600" dirty="0" smtClean="0">
                <a:latin typeface="Arial" pitchFamily="34" charset="0"/>
                <a:cs typeface="Arial" pitchFamily="34" charset="0"/>
              </a:rPr>
              <a:t>There are many ways a student will need Communication Devices…</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xmlns="" val="104220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51905"/>
            <a:ext cx="7408333" cy="4153695"/>
          </a:xfrm>
        </p:spPr>
        <p:txBody>
          <a:bodyPr>
            <a:normAutofit/>
          </a:bodyPr>
          <a:lstStyle/>
          <a:p>
            <a:pPr marL="0" indent="0">
              <a:buNone/>
            </a:pPr>
            <a:r>
              <a:rPr lang="en-US" sz="2000" dirty="0" smtClean="0">
                <a:latin typeface="Arial" pitchFamily="34" charset="0"/>
                <a:cs typeface="Arial" pitchFamily="34" charset="0"/>
              </a:rPr>
              <a:t>Emotional Cubes are an excellent way for Low-Incidence students to be able to showcase their feelings, without having to do much. They are a set of cubes (like dice) that have a word, ex) angry and has a picture of a person that looks angry. </a:t>
            </a:r>
          </a:p>
          <a:p>
            <a:pPr marL="0" indent="0">
              <a:buNone/>
            </a:pPr>
            <a:r>
              <a:rPr lang="en-US" sz="2000" dirty="0" smtClean="0">
                <a:latin typeface="Arial" pitchFamily="34" charset="0"/>
                <a:cs typeface="Arial" pitchFamily="34" charset="0"/>
              </a:rPr>
              <a:t>Students would be able to show their teachers how they might feel about something if they cannot use their words or body language. </a:t>
            </a:r>
            <a:endParaRPr lang="en-US" sz="2000" dirty="0">
              <a:latin typeface="Arial" pitchFamily="34" charset="0"/>
              <a:cs typeface="Arial" pitchFamily="34" charset="0"/>
            </a:endParaRPr>
          </a:p>
        </p:txBody>
      </p:sp>
      <p:sp>
        <p:nvSpPr>
          <p:cNvPr id="3" name="Title 2"/>
          <p:cNvSpPr>
            <a:spLocks noGrp="1"/>
          </p:cNvSpPr>
          <p:nvPr>
            <p:ph type="title"/>
          </p:nvPr>
        </p:nvSpPr>
        <p:spPr>
          <a:xfrm>
            <a:off x="457200" y="338328"/>
            <a:ext cx="8229600" cy="957072"/>
          </a:xfrm>
        </p:spPr>
        <p:txBody>
          <a:bodyPr/>
          <a:lstStyle/>
          <a:p>
            <a:r>
              <a:rPr lang="en-US" dirty="0" smtClean="0">
                <a:latin typeface="Arial" pitchFamily="34" charset="0"/>
                <a:cs typeface="Arial" pitchFamily="34" charset="0"/>
              </a:rPr>
              <a:t>Emotional Cubes </a:t>
            </a:r>
            <a:endParaRPr lang="en-US" dirty="0">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52800" y="4572000"/>
            <a:ext cx="3124200" cy="1552575"/>
          </a:xfrm>
          <a:prstGeom prst="rect">
            <a:avLst/>
          </a:prstGeom>
        </p:spPr>
      </p:pic>
    </p:spTree>
    <p:extLst>
      <p:ext uri="{BB962C8B-B14F-4D97-AF65-F5344CB8AC3E}">
        <p14:creationId xmlns:p14="http://schemas.microsoft.com/office/powerpoint/2010/main" xmlns="" val="209688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0"/>
            <a:ext cx="7408333" cy="3679296"/>
          </a:xfrm>
        </p:spPr>
        <p:txBody>
          <a:bodyPr>
            <a:normAutofit/>
          </a:bodyPr>
          <a:lstStyle/>
          <a:p>
            <a:pPr marL="0" indent="0">
              <a:buNone/>
            </a:pPr>
            <a:r>
              <a:rPr lang="en-US" sz="2000" dirty="0" smtClean="0">
                <a:latin typeface="Arial" pitchFamily="34" charset="0"/>
                <a:cs typeface="Arial" pitchFamily="34" charset="0"/>
              </a:rPr>
              <a:t>There are several different kinds of pencil grips that Low-Incidence students could use for help with writing and drawing. Pencil grips are mainly used for helping students with fine motor disabilities, that may have problems holding a pencil steady. </a:t>
            </a:r>
          </a:p>
          <a:p>
            <a:pPr marL="0" indent="0">
              <a:buNone/>
            </a:pP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4000" dirty="0" smtClean="0">
                <a:latin typeface="Arial" pitchFamily="34" charset="0"/>
                <a:cs typeface="Arial" pitchFamily="34" charset="0"/>
              </a:rPr>
              <a:t>Pencil Grips </a:t>
            </a:r>
            <a:endParaRPr lang="en-US" sz="4000" dirty="0">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4010081"/>
            <a:ext cx="2466667" cy="185714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19800" y="3946175"/>
            <a:ext cx="2333625" cy="195262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657600" y="3886139"/>
            <a:ext cx="1733550" cy="2105025"/>
          </a:xfrm>
          <a:prstGeom prst="rect">
            <a:avLst/>
          </a:prstGeom>
        </p:spPr>
      </p:pic>
    </p:spTree>
    <p:extLst>
      <p:ext uri="{BB962C8B-B14F-4D97-AF65-F5344CB8AC3E}">
        <p14:creationId xmlns:p14="http://schemas.microsoft.com/office/powerpoint/2010/main" xmlns="" val="381236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a:bodyPr>
          <a:lstStyle/>
          <a:p>
            <a:pPr marL="0" indent="0">
              <a:buNone/>
            </a:pPr>
            <a:r>
              <a:rPr lang="en-US" sz="2000" dirty="0" smtClean="0">
                <a:latin typeface="Arial" pitchFamily="34" charset="0"/>
                <a:cs typeface="Arial" pitchFamily="34" charset="0"/>
              </a:rPr>
              <a:t>Students with Low-Incident disabilities who may be able to use their motor skills but not as good as others, can use this schedule with slip in pockets that are clear and will be able to keep up with everyone else who may write their schedule down. It is not as easy as a velcro schedule so they will still have a challenge to be able to put their schedule sheets into the slip in pockets. </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sz="4000" dirty="0" smtClean="0">
                <a:latin typeface="Arial" pitchFamily="34" charset="0"/>
                <a:cs typeface="Arial" pitchFamily="34" charset="0"/>
              </a:rPr>
              <a:t>Schedule with Slip in Pockets (clear) </a:t>
            </a:r>
            <a:endParaRPr lang="en-US" sz="4000" dirty="0">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62400" y="4821382"/>
            <a:ext cx="3257550" cy="1114425"/>
          </a:xfrm>
          <a:prstGeom prst="rect">
            <a:avLst/>
          </a:prstGeom>
        </p:spPr>
      </p:pic>
    </p:spTree>
    <p:extLst>
      <p:ext uri="{BB962C8B-B14F-4D97-AF65-F5344CB8AC3E}">
        <p14:creationId xmlns:p14="http://schemas.microsoft.com/office/powerpoint/2010/main" xmlns="" val="102642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a:bodyPr>
          <a:lstStyle/>
          <a:p>
            <a:pPr marL="0" indent="0">
              <a:buNone/>
            </a:pPr>
            <a:r>
              <a:rPr lang="en-US" sz="2000" dirty="0" smtClean="0">
                <a:latin typeface="Arial" pitchFamily="34" charset="0"/>
                <a:cs typeface="Arial" pitchFamily="34" charset="0"/>
              </a:rPr>
              <a:t>Hand pointers are very useful for students that have Low-Incident disabilities. Many students could be physically unable to reach for something, or to point at an object, and this is where a hand pointer would be very reliable to the student. The student would then be able to show teachers what they want, or the correct answer to a activity in the classroom. </a:t>
            </a:r>
          </a:p>
          <a:p>
            <a:pPr marL="0" indent="0">
              <a:buNone/>
            </a:pPr>
            <a:endParaRPr lang="en-US" sz="2000" dirty="0">
              <a:latin typeface="Arial" pitchFamily="34" charset="0"/>
              <a:cs typeface="Arial" pitchFamily="34" charset="0"/>
            </a:endParaRPr>
          </a:p>
        </p:txBody>
      </p:sp>
      <p:sp>
        <p:nvSpPr>
          <p:cNvPr id="3" name="Title 2"/>
          <p:cNvSpPr>
            <a:spLocks noGrp="1"/>
          </p:cNvSpPr>
          <p:nvPr>
            <p:ph type="title"/>
          </p:nvPr>
        </p:nvSpPr>
        <p:spPr>
          <a:xfrm>
            <a:off x="457200" y="228600"/>
            <a:ext cx="8229600" cy="1362456"/>
          </a:xfrm>
        </p:spPr>
        <p:txBody>
          <a:bodyPr/>
          <a:lstStyle/>
          <a:p>
            <a:r>
              <a:rPr lang="en-US" dirty="0" smtClean="0">
                <a:latin typeface="Arial" pitchFamily="34" charset="0"/>
                <a:cs typeface="Arial" pitchFamily="34" charset="0"/>
              </a:rPr>
              <a:t>Hand Pointers </a:t>
            </a:r>
            <a:endParaRPr lang="en-US" dirty="0">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19800" y="4191000"/>
            <a:ext cx="2057400" cy="2081213"/>
          </a:xfrm>
          <a:prstGeom prst="rect">
            <a:avLst/>
          </a:prstGeom>
        </p:spPr>
      </p:pic>
    </p:spTree>
    <p:extLst>
      <p:ext uri="{BB962C8B-B14F-4D97-AF65-F5344CB8AC3E}">
        <p14:creationId xmlns:p14="http://schemas.microsoft.com/office/powerpoint/2010/main" xmlns="" val="2733811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a:bodyPr>
          <a:lstStyle/>
          <a:p>
            <a:pPr marL="0" indent="0">
              <a:buNone/>
            </a:pPr>
            <a:r>
              <a:rPr lang="en-US" sz="2000" dirty="0" smtClean="0">
                <a:latin typeface="Arial" pitchFamily="34" charset="0"/>
                <a:cs typeface="Arial" pitchFamily="34" charset="0"/>
              </a:rPr>
              <a:t>Students will be able to participate in classroom activities with their peers if they are able to communicate through symbols and pictures. By students having a picture slide they will be able to communicate with others easily. A picture slide may consist of slides that have a word like NO on it and then has a picture of a X to communicate to others. </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4000" dirty="0" smtClean="0">
                <a:latin typeface="Arial" pitchFamily="34" charset="0"/>
                <a:cs typeface="Arial" pitchFamily="34" charset="0"/>
              </a:rPr>
              <a:t>Picture Slides </a:t>
            </a:r>
            <a:endParaRPr lang="en-US" sz="4000" dirty="0">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72100" y="4114800"/>
            <a:ext cx="2514600" cy="2371725"/>
          </a:xfrm>
          <a:prstGeom prst="rect">
            <a:avLst/>
          </a:prstGeom>
        </p:spPr>
      </p:pic>
    </p:spTree>
    <p:extLst>
      <p:ext uri="{BB962C8B-B14F-4D97-AF65-F5344CB8AC3E}">
        <p14:creationId xmlns:p14="http://schemas.microsoft.com/office/powerpoint/2010/main" xmlns="" val="1720459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a:bodyPr>
          <a:lstStyle/>
          <a:p>
            <a:pPr marL="0" indent="0">
              <a:buNone/>
            </a:pPr>
            <a:r>
              <a:rPr lang="en-US" sz="2000" dirty="0" smtClean="0">
                <a:latin typeface="Arial" pitchFamily="34" charset="0"/>
                <a:cs typeface="Arial" pitchFamily="34" charset="0"/>
              </a:rPr>
              <a:t>There is a set of books that is called “Talking Together.” These books will be able to help students with communication problems (especially Autism) learn to talk to others and by them learning to communicate they will then be able to participate in activities with their classmates. </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dirty="0" smtClean="0">
                <a:latin typeface="Arial" pitchFamily="34" charset="0"/>
                <a:cs typeface="Arial" pitchFamily="34" charset="0"/>
              </a:rPr>
              <a:t>Participating in Activities with Classmates </a:t>
            </a:r>
            <a:endParaRPr lang="en-US" dirty="0">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86400" y="3875517"/>
            <a:ext cx="2257425" cy="2771775"/>
          </a:xfrm>
          <a:prstGeom prst="rect">
            <a:avLst/>
          </a:prstGeom>
        </p:spPr>
      </p:pic>
    </p:spTree>
    <p:extLst>
      <p:ext uri="{BB962C8B-B14F-4D97-AF65-F5344CB8AC3E}">
        <p14:creationId xmlns:p14="http://schemas.microsoft.com/office/powerpoint/2010/main" xmlns="" val="1023833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a:bodyPr>
          <a:lstStyle/>
          <a:p>
            <a:pPr marL="0" indent="0">
              <a:buNone/>
            </a:pPr>
            <a:r>
              <a:rPr lang="en-US" sz="2000" dirty="0" smtClean="0">
                <a:latin typeface="Arial" pitchFamily="34" charset="0"/>
                <a:cs typeface="Arial" pitchFamily="34" charset="0"/>
              </a:rPr>
              <a:t>Many students will need help getting dressed in the morning every day. If could be that they might need a picture set of going through the motions, or to the extent of using velcro, button snaps and/or other substances to accommodate them better than tying their shoes or buttoning their shirts and/or pants. </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4000" dirty="0" smtClean="0">
                <a:latin typeface="Arial" pitchFamily="34" charset="0"/>
                <a:cs typeface="Arial" pitchFamily="34" charset="0"/>
              </a:rPr>
              <a:t>Getting Dressed </a:t>
            </a:r>
            <a:endParaRPr lang="en-US" sz="4000" dirty="0">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5800" y="4495800"/>
            <a:ext cx="2809875" cy="1905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81400" y="4495800"/>
            <a:ext cx="2438095" cy="187619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400800" y="4410655"/>
            <a:ext cx="2067339" cy="2075290"/>
          </a:xfrm>
          <a:prstGeom prst="rect">
            <a:avLst/>
          </a:prstGeom>
        </p:spPr>
      </p:pic>
    </p:spTree>
    <p:extLst>
      <p:ext uri="{BB962C8B-B14F-4D97-AF65-F5344CB8AC3E}">
        <p14:creationId xmlns:p14="http://schemas.microsoft.com/office/powerpoint/2010/main" xmlns="" val="2411454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68</TotalTime>
  <Words>641</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Low-Incidence Communication Devices  (including Autism)</vt:lpstr>
      <vt:lpstr>There are many ways a student will need Communication Devices…</vt:lpstr>
      <vt:lpstr>Emotional Cubes </vt:lpstr>
      <vt:lpstr>Pencil Grips </vt:lpstr>
      <vt:lpstr>Schedule with Slip in Pockets (clear) </vt:lpstr>
      <vt:lpstr>Hand Pointers </vt:lpstr>
      <vt:lpstr>Picture Slides </vt:lpstr>
      <vt:lpstr>Participating in Activities with Classmates </vt:lpstr>
      <vt:lpstr>Getting Dressed </vt:lpstr>
      <vt:lpstr>Eating and/or Drinking </vt:lpstr>
      <vt:lpstr>Resource Used </vt:lpstr>
    </vt:vector>
  </TitlesOfParts>
  <Company>Carson-Newman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Low-Incidence Communication Devices  (including Autism)</dc:title>
  <dc:creator>Brandie L Gilliam</dc:creator>
  <cp:lastModifiedBy>Andrew Bennett</cp:lastModifiedBy>
  <cp:revision>9</cp:revision>
  <dcterms:created xsi:type="dcterms:W3CDTF">2011-11-14T16:19:45Z</dcterms:created>
  <dcterms:modified xsi:type="dcterms:W3CDTF">2011-11-21T02:04:16Z</dcterms:modified>
</cp:coreProperties>
</file>